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70" r:id="rId5"/>
    <p:sldId id="262" r:id="rId6"/>
    <p:sldId id="273" r:id="rId7"/>
    <p:sldId id="264" r:id="rId8"/>
    <p:sldId id="280" r:id="rId9"/>
    <p:sldId id="265" r:id="rId10"/>
    <p:sldId id="276" r:id="rId11"/>
    <p:sldId id="277" r:id="rId12"/>
    <p:sldId id="266" r:id="rId13"/>
    <p:sldId id="279" r:id="rId14"/>
    <p:sldId id="274" r:id="rId15"/>
    <p:sldId id="281" r:id="rId16"/>
    <p:sldId id="267" r:id="rId17"/>
    <p:sldId id="261" r:id="rId18"/>
    <p:sldId id="260" r:id="rId19"/>
    <p:sldId id="259" r:id="rId20"/>
    <p:sldId id="263" r:id="rId21"/>
    <p:sldId id="268" r:id="rId22"/>
    <p:sldId id="269" r:id="rId23"/>
    <p:sldId id="275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02" dt="2021-05-14T16:54:14.271"/>
    <p1510:client id="{13766FF1-926E-3053-DDC1-73E8106E21A5}" v="1764" dt="2021-05-14T18:14:22.626"/>
    <p1510:client id="{3C95D05C-2D2B-BAC7-ADB1-2BA5130D58D1}" v="2614" dt="2021-05-12T19:23:51.281"/>
    <p1510:client id="{3EE571D8-F27C-49DB-A4EC-A0D5E5E996FD}" v="184" dt="2021-05-12T17:19:37.733"/>
    <p1510:client id="{84B1A9DA-A130-E4E8-159E-66559E684BAD}" v="2989" dt="2021-05-12T18:57:07.313"/>
    <p1510:client id="{9600B506-9AB3-AED0-E5C3-C30FA2BEF535}" v="1987" dt="2021-05-12T16:40:08.582"/>
    <p1510:client id="{C9719EF6-795A-3752-C32D-04256122674E}" v="618" dt="2021-05-14T16:26:11.759"/>
    <p1510:client id="{E0AC4417-0ADA-48BA-A726-08C441D46A81}" v="23" dt="2021-05-14T17:11:47.737"/>
    <p1510:client id="{E450B064-0F51-45DC-9391-2D2BBD17F2CC}" v="75" dt="2021-05-12T15:22:40.842"/>
    <p1510:client id="{E6B0CF2A-FEBD-4C89-A85C-4DD5E575843F}" v="36" dt="2021-05-12T19:04:53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10B7A8-1FF4-490F-9FC1-ED22D22C9FB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78853E-800C-4A83-BE6C-4B7C6DDF4BFB}">
      <dgm:prSet phldrT="[Text]"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Serial Import</a:t>
          </a:r>
          <a:endParaRPr lang="en-US"/>
        </a:p>
      </dgm:t>
    </dgm:pt>
    <dgm:pt modelId="{361F3A29-B6E1-4E01-8680-41768403E099}" type="parTrans" cxnId="{9CD59A24-B698-41F1-846C-62053F40EEE8}">
      <dgm:prSet/>
      <dgm:spPr/>
      <dgm:t>
        <a:bodyPr/>
        <a:lstStyle/>
        <a:p>
          <a:endParaRPr lang="en-US"/>
        </a:p>
      </dgm:t>
    </dgm:pt>
    <dgm:pt modelId="{D0FAC6D9-0662-4170-B9C8-FF25E10585D6}" type="sibTrans" cxnId="{9CD59A24-B698-41F1-846C-62053F40EEE8}">
      <dgm:prSet/>
      <dgm:spPr/>
      <dgm:t>
        <a:bodyPr/>
        <a:lstStyle/>
        <a:p>
          <a:endParaRPr lang="en-US"/>
        </a:p>
      </dgm:t>
    </dgm:pt>
    <dgm:pt modelId="{0FA829A9-AFC6-4230-A6B1-83C4804EC6E3}">
      <dgm:prSet phldrT="[Text]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Data Preprocessing</a:t>
          </a:r>
          <a:endParaRPr lang="en-US"/>
        </a:p>
      </dgm:t>
    </dgm:pt>
    <dgm:pt modelId="{E10E113E-34FD-4C43-8B4D-9FD2A9389302}" type="parTrans" cxnId="{E3AB635A-AFB6-439E-8538-0F8FB229075C}">
      <dgm:prSet/>
      <dgm:spPr/>
      <dgm:t>
        <a:bodyPr/>
        <a:lstStyle/>
        <a:p>
          <a:endParaRPr lang="en-US"/>
        </a:p>
      </dgm:t>
    </dgm:pt>
    <dgm:pt modelId="{22F384BB-270D-48CE-B297-4A06988EE307}" type="sibTrans" cxnId="{E3AB635A-AFB6-439E-8538-0F8FB229075C}">
      <dgm:prSet/>
      <dgm:spPr/>
      <dgm:t>
        <a:bodyPr/>
        <a:lstStyle/>
        <a:p>
          <a:endParaRPr lang="en-US"/>
        </a:p>
      </dgm:t>
    </dgm:pt>
    <dgm:pt modelId="{6EC002D8-4F0A-44CD-8921-7EA83B060C4C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Feature Extraction</a:t>
          </a:r>
        </a:p>
      </dgm:t>
    </dgm:pt>
    <dgm:pt modelId="{B72AACEB-33D7-496B-9160-4A511C8AACBD}" type="parTrans" cxnId="{C626A0E2-AA28-47D9-B15A-40FEB32C418F}">
      <dgm:prSet/>
      <dgm:spPr/>
    </dgm:pt>
    <dgm:pt modelId="{0259DA4F-A8E4-47C1-9907-AFBB79EBEF47}" type="sibTrans" cxnId="{C626A0E2-AA28-47D9-B15A-40FEB32C418F}">
      <dgm:prSet/>
      <dgm:spPr/>
    </dgm:pt>
    <dgm:pt modelId="{A6EFF442-2D95-4B2B-ABA3-713499B437F0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Machine Learning Algorithm</a:t>
          </a:r>
        </a:p>
      </dgm:t>
    </dgm:pt>
    <dgm:pt modelId="{8817DF8E-FA6A-4B05-B53C-F51C9AAD7614}" type="parTrans" cxnId="{1E21699A-77A4-4C76-A3B9-92CAA851A504}">
      <dgm:prSet/>
      <dgm:spPr/>
    </dgm:pt>
    <dgm:pt modelId="{EC9D9757-01A1-48A8-B439-2029ACD69BF1}" type="sibTrans" cxnId="{1E21699A-77A4-4C76-A3B9-92CAA851A504}">
      <dgm:prSet/>
      <dgm:spPr/>
    </dgm:pt>
    <dgm:pt modelId="{39F12C83-D4C2-48E8-85AB-DF5A7B356E8F}">
      <dgm:prSet phldr="0"/>
      <dgm:spPr/>
      <dgm:t>
        <a:bodyPr/>
        <a:lstStyle/>
        <a:p>
          <a:pPr rtl="0"/>
          <a:r>
            <a:rPr lang="en-US">
              <a:latin typeface="Century Gothic" panose="020B0502020202020204"/>
            </a:rPr>
            <a:t> Display on GUI</a:t>
          </a:r>
        </a:p>
      </dgm:t>
    </dgm:pt>
    <dgm:pt modelId="{2FAC9FD0-F295-4EEF-BB55-6F630417180C}" type="parTrans" cxnId="{8F62ACD0-CD8F-4008-B236-C34B442341F2}">
      <dgm:prSet/>
      <dgm:spPr/>
    </dgm:pt>
    <dgm:pt modelId="{0558F11F-76D7-495C-A3F0-F3DA49924EA7}" type="sibTrans" cxnId="{8F62ACD0-CD8F-4008-B236-C34B442341F2}">
      <dgm:prSet/>
      <dgm:spPr/>
    </dgm:pt>
    <dgm:pt modelId="{A1205A06-06BE-41B1-8A66-3AB313564777}" type="pres">
      <dgm:prSet presAssocID="{F910B7A8-1FF4-490F-9FC1-ED22D22C9FBB}" presName="Name0" presStyleCnt="0">
        <dgm:presLayoutVars>
          <dgm:dir/>
          <dgm:resizeHandles val="exact"/>
        </dgm:presLayoutVars>
      </dgm:prSet>
      <dgm:spPr/>
    </dgm:pt>
    <dgm:pt modelId="{0675685E-9459-4A2D-9751-76ED1769C231}" type="pres">
      <dgm:prSet presAssocID="{F910B7A8-1FF4-490F-9FC1-ED22D22C9FBB}" presName="cycle" presStyleCnt="0"/>
      <dgm:spPr/>
    </dgm:pt>
    <dgm:pt modelId="{7E3C8861-04CD-48F4-9566-6EAFFF03C4E7}" type="pres">
      <dgm:prSet presAssocID="{7478853E-800C-4A83-BE6C-4B7C6DDF4BFB}" presName="nodeFirstNode" presStyleLbl="node1" presStyleIdx="0" presStyleCnt="5">
        <dgm:presLayoutVars>
          <dgm:bulletEnabled val="1"/>
        </dgm:presLayoutVars>
      </dgm:prSet>
      <dgm:spPr/>
    </dgm:pt>
    <dgm:pt modelId="{A0FE9605-B45F-495E-A01D-14115CA2492C}" type="pres">
      <dgm:prSet presAssocID="{D0FAC6D9-0662-4170-B9C8-FF25E10585D6}" presName="sibTransFirstNode" presStyleLbl="bgShp" presStyleIdx="0" presStyleCnt="1"/>
      <dgm:spPr/>
    </dgm:pt>
    <dgm:pt modelId="{02AE3A22-C338-4155-83FC-7A86D271F7C3}" type="pres">
      <dgm:prSet presAssocID="{0FA829A9-AFC6-4230-A6B1-83C4804EC6E3}" presName="nodeFollowingNodes" presStyleLbl="node1" presStyleIdx="1" presStyleCnt="5">
        <dgm:presLayoutVars>
          <dgm:bulletEnabled val="1"/>
        </dgm:presLayoutVars>
      </dgm:prSet>
      <dgm:spPr/>
    </dgm:pt>
    <dgm:pt modelId="{7FC4FD09-6635-48A6-A20D-0DCDB16799A9}" type="pres">
      <dgm:prSet presAssocID="{6EC002D8-4F0A-44CD-8921-7EA83B060C4C}" presName="nodeFollowingNodes" presStyleLbl="node1" presStyleIdx="2" presStyleCnt="5">
        <dgm:presLayoutVars>
          <dgm:bulletEnabled val="1"/>
        </dgm:presLayoutVars>
      </dgm:prSet>
      <dgm:spPr/>
    </dgm:pt>
    <dgm:pt modelId="{32F30A71-1FAB-4F88-A5E5-60BD0BC5FC6B}" type="pres">
      <dgm:prSet presAssocID="{A6EFF442-2D95-4B2B-ABA3-713499B437F0}" presName="nodeFollowingNodes" presStyleLbl="node1" presStyleIdx="3" presStyleCnt="5">
        <dgm:presLayoutVars>
          <dgm:bulletEnabled val="1"/>
        </dgm:presLayoutVars>
      </dgm:prSet>
      <dgm:spPr/>
    </dgm:pt>
    <dgm:pt modelId="{543BEE53-FB42-48F5-BC1C-3F602E25B447}" type="pres">
      <dgm:prSet presAssocID="{39F12C83-D4C2-48E8-85AB-DF5A7B356E8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CD59A24-B698-41F1-846C-62053F40EEE8}" srcId="{F910B7A8-1FF4-490F-9FC1-ED22D22C9FBB}" destId="{7478853E-800C-4A83-BE6C-4B7C6DDF4BFB}" srcOrd="0" destOrd="0" parTransId="{361F3A29-B6E1-4E01-8680-41768403E099}" sibTransId="{D0FAC6D9-0662-4170-B9C8-FF25E10585D6}"/>
    <dgm:cxn modelId="{16F4453D-0D92-4A12-90ED-F58B5400D0B5}" type="presOf" srcId="{A6EFF442-2D95-4B2B-ABA3-713499B437F0}" destId="{32F30A71-1FAB-4F88-A5E5-60BD0BC5FC6B}" srcOrd="0" destOrd="0" presId="urn:microsoft.com/office/officeart/2005/8/layout/cycle3"/>
    <dgm:cxn modelId="{BD85F43E-BEDB-42C9-8403-0089D95213E0}" type="presOf" srcId="{7478853E-800C-4A83-BE6C-4B7C6DDF4BFB}" destId="{7E3C8861-04CD-48F4-9566-6EAFFF03C4E7}" srcOrd="0" destOrd="0" presId="urn:microsoft.com/office/officeart/2005/8/layout/cycle3"/>
    <dgm:cxn modelId="{C327713F-4727-475D-A796-972FB4E1814B}" type="presOf" srcId="{6EC002D8-4F0A-44CD-8921-7EA83B060C4C}" destId="{7FC4FD09-6635-48A6-A20D-0DCDB16799A9}" srcOrd="0" destOrd="0" presId="urn:microsoft.com/office/officeart/2005/8/layout/cycle3"/>
    <dgm:cxn modelId="{16994D63-4825-4EBB-A957-FF48B4967C11}" type="presOf" srcId="{39F12C83-D4C2-48E8-85AB-DF5A7B356E8F}" destId="{543BEE53-FB42-48F5-BC1C-3F602E25B447}" srcOrd="0" destOrd="0" presId="urn:microsoft.com/office/officeart/2005/8/layout/cycle3"/>
    <dgm:cxn modelId="{4EF43148-4013-439B-A764-7EB1E7334636}" type="presOf" srcId="{D0FAC6D9-0662-4170-B9C8-FF25E10585D6}" destId="{A0FE9605-B45F-495E-A01D-14115CA2492C}" srcOrd="0" destOrd="0" presId="urn:microsoft.com/office/officeart/2005/8/layout/cycle3"/>
    <dgm:cxn modelId="{D7042D78-C0A6-4353-8850-5AC43AE2CD4B}" type="presOf" srcId="{F910B7A8-1FF4-490F-9FC1-ED22D22C9FBB}" destId="{A1205A06-06BE-41B1-8A66-3AB313564777}" srcOrd="0" destOrd="0" presId="urn:microsoft.com/office/officeart/2005/8/layout/cycle3"/>
    <dgm:cxn modelId="{E3AB635A-AFB6-439E-8538-0F8FB229075C}" srcId="{F910B7A8-1FF4-490F-9FC1-ED22D22C9FBB}" destId="{0FA829A9-AFC6-4230-A6B1-83C4804EC6E3}" srcOrd="1" destOrd="0" parTransId="{E10E113E-34FD-4C43-8B4D-9FD2A9389302}" sibTransId="{22F384BB-270D-48CE-B297-4A06988EE307}"/>
    <dgm:cxn modelId="{6E94C990-4804-4E2B-8A25-D23D6B995C04}" type="presOf" srcId="{0FA829A9-AFC6-4230-A6B1-83C4804EC6E3}" destId="{02AE3A22-C338-4155-83FC-7A86D271F7C3}" srcOrd="0" destOrd="0" presId="urn:microsoft.com/office/officeart/2005/8/layout/cycle3"/>
    <dgm:cxn modelId="{1E21699A-77A4-4C76-A3B9-92CAA851A504}" srcId="{F910B7A8-1FF4-490F-9FC1-ED22D22C9FBB}" destId="{A6EFF442-2D95-4B2B-ABA3-713499B437F0}" srcOrd="3" destOrd="0" parTransId="{8817DF8E-FA6A-4B05-B53C-F51C9AAD7614}" sibTransId="{EC9D9757-01A1-48A8-B439-2029ACD69BF1}"/>
    <dgm:cxn modelId="{8F62ACD0-CD8F-4008-B236-C34B442341F2}" srcId="{F910B7A8-1FF4-490F-9FC1-ED22D22C9FBB}" destId="{39F12C83-D4C2-48E8-85AB-DF5A7B356E8F}" srcOrd="4" destOrd="0" parTransId="{2FAC9FD0-F295-4EEF-BB55-6F630417180C}" sibTransId="{0558F11F-76D7-495C-A3F0-F3DA49924EA7}"/>
    <dgm:cxn modelId="{C626A0E2-AA28-47D9-B15A-40FEB32C418F}" srcId="{F910B7A8-1FF4-490F-9FC1-ED22D22C9FBB}" destId="{6EC002D8-4F0A-44CD-8921-7EA83B060C4C}" srcOrd="2" destOrd="0" parTransId="{B72AACEB-33D7-496B-9160-4A511C8AACBD}" sibTransId="{0259DA4F-A8E4-47C1-9907-AFBB79EBEF47}"/>
    <dgm:cxn modelId="{7817D34A-3899-4494-80E1-6CBB9CD50836}" type="presParOf" srcId="{A1205A06-06BE-41B1-8A66-3AB313564777}" destId="{0675685E-9459-4A2D-9751-76ED1769C231}" srcOrd="0" destOrd="0" presId="urn:microsoft.com/office/officeart/2005/8/layout/cycle3"/>
    <dgm:cxn modelId="{E3478D50-7ED1-4653-BB37-C89A18B6DB36}" type="presParOf" srcId="{0675685E-9459-4A2D-9751-76ED1769C231}" destId="{7E3C8861-04CD-48F4-9566-6EAFFF03C4E7}" srcOrd="0" destOrd="0" presId="urn:microsoft.com/office/officeart/2005/8/layout/cycle3"/>
    <dgm:cxn modelId="{90816113-677D-4DBD-9674-1DD184B868E3}" type="presParOf" srcId="{0675685E-9459-4A2D-9751-76ED1769C231}" destId="{A0FE9605-B45F-495E-A01D-14115CA2492C}" srcOrd="1" destOrd="0" presId="urn:microsoft.com/office/officeart/2005/8/layout/cycle3"/>
    <dgm:cxn modelId="{3C75D01D-550D-4755-90A8-7F6FFE4CC69A}" type="presParOf" srcId="{0675685E-9459-4A2D-9751-76ED1769C231}" destId="{02AE3A22-C338-4155-83FC-7A86D271F7C3}" srcOrd="2" destOrd="0" presId="urn:microsoft.com/office/officeart/2005/8/layout/cycle3"/>
    <dgm:cxn modelId="{ACAE9A08-E2EE-4548-ADB6-67F7D9DBB29E}" type="presParOf" srcId="{0675685E-9459-4A2D-9751-76ED1769C231}" destId="{7FC4FD09-6635-48A6-A20D-0DCDB16799A9}" srcOrd="3" destOrd="0" presId="urn:microsoft.com/office/officeart/2005/8/layout/cycle3"/>
    <dgm:cxn modelId="{72DCDD54-F027-436F-A49E-7A806B48245F}" type="presParOf" srcId="{0675685E-9459-4A2D-9751-76ED1769C231}" destId="{32F30A71-1FAB-4F88-A5E5-60BD0BC5FC6B}" srcOrd="4" destOrd="0" presId="urn:microsoft.com/office/officeart/2005/8/layout/cycle3"/>
    <dgm:cxn modelId="{A47D8A0E-6805-439F-8B05-EAB54DFE2C27}" type="presParOf" srcId="{0675685E-9459-4A2D-9751-76ED1769C231}" destId="{543BEE53-FB42-48F5-BC1C-3F602E25B44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E9605-B45F-495E-A01D-14115CA2492C}">
      <dsp:nvSpPr>
        <dsp:cNvPr id="0" name=""/>
        <dsp:cNvSpPr/>
      </dsp:nvSpPr>
      <dsp:spPr>
        <a:xfrm>
          <a:off x="578299" y="-20017"/>
          <a:ext cx="3863651" cy="3863651"/>
        </a:xfrm>
        <a:prstGeom prst="circularArrow">
          <a:avLst>
            <a:gd name="adj1" fmla="val 5544"/>
            <a:gd name="adj2" fmla="val 330680"/>
            <a:gd name="adj3" fmla="val 13857288"/>
            <a:gd name="adj4" fmla="val 1733664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C8861-04CD-48F4-9566-6EAFFF03C4E7}">
      <dsp:nvSpPr>
        <dsp:cNvPr id="0" name=""/>
        <dsp:cNvSpPr/>
      </dsp:nvSpPr>
      <dsp:spPr>
        <a:xfrm>
          <a:off x="1637464" y="823"/>
          <a:ext cx="1745321" cy="872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 Serial Import</a:t>
          </a:r>
          <a:endParaRPr lang="en-US" sz="1600" kern="1200"/>
        </a:p>
      </dsp:txBody>
      <dsp:txXfrm>
        <a:off x="1680064" y="43423"/>
        <a:ext cx="1660121" cy="787460"/>
      </dsp:txXfrm>
    </dsp:sp>
    <dsp:sp modelId="{02AE3A22-C338-4155-83FC-7A86D271F7C3}">
      <dsp:nvSpPr>
        <dsp:cNvPr id="0" name=""/>
        <dsp:cNvSpPr/>
      </dsp:nvSpPr>
      <dsp:spPr>
        <a:xfrm>
          <a:off x="3204436" y="1139295"/>
          <a:ext cx="1745321" cy="872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 Data Preprocessing</a:t>
          </a:r>
          <a:endParaRPr lang="en-US" sz="1600" kern="1200"/>
        </a:p>
      </dsp:txBody>
      <dsp:txXfrm>
        <a:off x="3247036" y="1181895"/>
        <a:ext cx="1660121" cy="787460"/>
      </dsp:txXfrm>
    </dsp:sp>
    <dsp:sp modelId="{7FC4FD09-6635-48A6-A20D-0DCDB16799A9}">
      <dsp:nvSpPr>
        <dsp:cNvPr id="0" name=""/>
        <dsp:cNvSpPr/>
      </dsp:nvSpPr>
      <dsp:spPr>
        <a:xfrm>
          <a:off x="2605906" y="2981382"/>
          <a:ext cx="1745321" cy="872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 Feature Extraction</a:t>
          </a:r>
        </a:p>
      </dsp:txBody>
      <dsp:txXfrm>
        <a:off x="2648506" y="3023982"/>
        <a:ext cx="1660121" cy="787460"/>
      </dsp:txXfrm>
    </dsp:sp>
    <dsp:sp modelId="{32F30A71-1FAB-4F88-A5E5-60BD0BC5FC6B}">
      <dsp:nvSpPr>
        <dsp:cNvPr id="0" name=""/>
        <dsp:cNvSpPr/>
      </dsp:nvSpPr>
      <dsp:spPr>
        <a:xfrm>
          <a:off x="669022" y="2981382"/>
          <a:ext cx="1745321" cy="872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 Machine Learning Algorithm</a:t>
          </a:r>
        </a:p>
      </dsp:txBody>
      <dsp:txXfrm>
        <a:off x="711622" y="3023982"/>
        <a:ext cx="1660121" cy="787460"/>
      </dsp:txXfrm>
    </dsp:sp>
    <dsp:sp modelId="{543BEE53-FB42-48F5-BC1C-3F602E25B447}">
      <dsp:nvSpPr>
        <dsp:cNvPr id="0" name=""/>
        <dsp:cNvSpPr/>
      </dsp:nvSpPr>
      <dsp:spPr>
        <a:xfrm>
          <a:off x="70491" y="1139295"/>
          <a:ext cx="1745321" cy="872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entury Gothic" panose="020B0502020202020204"/>
            </a:rPr>
            <a:t> Display on GUI</a:t>
          </a:r>
        </a:p>
      </dsp:txBody>
      <dsp:txXfrm>
        <a:off x="113091" y="1181895"/>
        <a:ext cx="1660121" cy="787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5/14/2021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0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0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8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93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4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5/14/2021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833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6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1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vccs-ite115-17sp/chapter/welcome-to-computer-applications-and-concept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I_3-WVZVqAI?feature=oembed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AEGeimdsedE?feature=oembed" TargetMode="Externa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hOVL5n5u0Ek?feature=oembed" TargetMode="Externa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sx6wHUP9lUM?feature=oembed" TargetMode="Externa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70" descr="Diagram, schematic&#10;&#10;Description automatically generated">
            <a:extLst>
              <a:ext uri="{FF2B5EF4-FFF2-40B4-BE49-F238E27FC236}">
                <a16:creationId xmlns:a16="http://schemas.microsoft.com/office/drawing/2014/main" id="{9B910B5A-8DD1-4931-A7AE-E1A7712E9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33" b="8098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92" name="Rectangle 90">
            <a:extLst>
              <a:ext uri="{FF2B5EF4-FFF2-40B4-BE49-F238E27FC236}">
                <a16:creationId xmlns:a16="http://schemas.microsoft.com/office/drawing/2014/main" id="{8A3844E6-D96A-41C1-870D-EE39760D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94" name="Rectangle 92">
            <a:extLst>
              <a:ext uri="{FF2B5EF4-FFF2-40B4-BE49-F238E27FC236}">
                <a16:creationId xmlns:a16="http://schemas.microsoft.com/office/drawing/2014/main" id="{F2A92315-CB5C-4EB8-992E-4AA0C5DBC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459375"/>
            <a:ext cx="9068586" cy="2395870"/>
          </a:xfrm>
        </p:spPr>
        <p:txBody>
          <a:bodyPr>
            <a:normAutofit fontScale="90000"/>
          </a:bodyPr>
          <a:lstStyle/>
          <a:p>
            <a:r>
              <a:rPr lang="en-US" sz="3200" b="1">
                <a:latin typeface="Britannic Bold"/>
                <a:ea typeface="+mj-lt"/>
                <a:cs typeface="+mj-lt"/>
              </a:rPr>
              <a:t>System of Networked Sensors for Detection and Characterization of Underground Activity </a:t>
            </a:r>
            <a:endParaRPr lang="en-US" sz="3200">
              <a:latin typeface="Britannic Bold"/>
              <a:ea typeface="Cambria Math"/>
              <a:cs typeface="Times New Roman"/>
            </a:endParaRPr>
          </a:p>
          <a:p>
            <a:r>
              <a:rPr lang="en-US" sz="3200" b="1">
                <a:latin typeface="Britannic Bold"/>
                <a:ea typeface="+mj-lt"/>
                <a:cs typeface="+mj-lt"/>
              </a:rPr>
              <a:t>Final Product Presentation</a:t>
            </a:r>
            <a:endParaRPr lang="en-US" sz="3200">
              <a:latin typeface="Britannic Bold"/>
            </a:endParaRPr>
          </a:p>
          <a:p>
            <a:br>
              <a:rPr lang="en-US" sz="2900"/>
            </a:br>
            <a:endParaRPr lang="en-US" sz="29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3967318"/>
            <a:ext cx="9070848" cy="117194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000" b="1">
                <a:latin typeface="David"/>
                <a:ea typeface="+mn-lt"/>
                <a:cs typeface="+mn-lt"/>
              </a:rPr>
              <a:t>Team 1: Tyler McKean, Augustus Standeven, </a:t>
            </a:r>
            <a:r>
              <a:rPr lang="en-US" sz="2000" b="1" err="1">
                <a:latin typeface="David"/>
                <a:ea typeface="+mn-lt"/>
                <a:cs typeface="+mn-lt"/>
              </a:rPr>
              <a:t>Vulindsky</a:t>
            </a:r>
            <a:r>
              <a:rPr lang="en-US" sz="2000" b="1">
                <a:latin typeface="David"/>
                <a:ea typeface="+mn-lt"/>
                <a:cs typeface="+mn-lt"/>
              </a:rPr>
              <a:t> Fanfan, Yohannes Kidane</a:t>
            </a:r>
            <a:endParaRPr lang="en-US" sz="2000">
              <a:latin typeface="David"/>
              <a:cs typeface="Times New Roman"/>
            </a:endParaRPr>
          </a:p>
          <a:p>
            <a:r>
              <a:rPr lang="en-US" sz="2000" b="1">
                <a:latin typeface="David"/>
                <a:ea typeface="+mn-lt"/>
                <a:cs typeface="+mn-lt"/>
              </a:rPr>
              <a:t>Technical Manager : Dr. Tomas </a:t>
            </a:r>
            <a:r>
              <a:rPr lang="en-US" sz="2000" b="1" err="1">
                <a:latin typeface="David"/>
                <a:ea typeface="+mn-lt"/>
                <a:cs typeface="+mn-lt"/>
              </a:rPr>
              <a:t>Materdey</a:t>
            </a:r>
            <a:endParaRPr lang="en-US" sz="2000">
              <a:latin typeface="David"/>
              <a:cs typeface="Times New Roman"/>
            </a:endParaRPr>
          </a:p>
          <a:p>
            <a:r>
              <a:rPr lang="en-US" sz="2000" b="1">
                <a:latin typeface="David"/>
                <a:ea typeface="+mn-lt"/>
                <a:cs typeface="+mn-lt"/>
              </a:rPr>
              <a:t>Customer Mentor: Cpt. William Shepherd</a:t>
            </a:r>
            <a:endParaRPr lang="en-US" sz="2000">
              <a:latin typeface="David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96" name="Rectangle 94">
            <a:extLst>
              <a:ext uri="{FF2B5EF4-FFF2-40B4-BE49-F238E27FC236}">
                <a16:creationId xmlns:a16="http://schemas.microsoft.com/office/drawing/2014/main" id="{79FECA57-A5E2-44A8-96B6-A95724F8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8" name="Straight Connector 96">
            <a:extLst>
              <a:ext uri="{FF2B5EF4-FFF2-40B4-BE49-F238E27FC236}">
                <a16:creationId xmlns:a16="http://schemas.microsoft.com/office/drawing/2014/main" id="{BD4DE04D-ED96-4A1A-AA20-E4BBEECBF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8">
            <a:extLst>
              <a:ext uri="{FF2B5EF4-FFF2-40B4-BE49-F238E27FC236}">
                <a16:creationId xmlns:a16="http://schemas.microsoft.com/office/drawing/2014/main" id="{F6D8CE3E-8596-4FB7-A9A6-0B18C146B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0">
            <a:extLst>
              <a:ext uri="{FF2B5EF4-FFF2-40B4-BE49-F238E27FC236}">
                <a16:creationId xmlns:a16="http://schemas.microsoft.com/office/drawing/2014/main" id="{3D78D154-D736-4782-853A-1EC344B8E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E5C97F1A-BA9C-467D-8033-CBFFF45DE92C}"/>
              </a:ext>
            </a:extLst>
          </p:cNvPr>
          <p:cNvSpPr txBox="1"/>
          <p:nvPr/>
        </p:nvSpPr>
        <p:spPr>
          <a:xfrm>
            <a:off x="9631684" y="6657944"/>
            <a:ext cx="25603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3" name="Picture 73" descr="A picture containing text&#10;&#10;Description automatically generated">
            <a:extLst>
              <a:ext uri="{FF2B5EF4-FFF2-40B4-BE49-F238E27FC236}">
                <a16:creationId xmlns:a16="http://schemas.microsoft.com/office/drawing/2014/main" id="{27FFC8B3-9B74-4FAF-90BD-29F45B845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095" y="1449623"/>
            <a:ext cx="1054913" cy="1072634"/>
          </a:xfrm>
          <a:prstGeom prst="rect">
            <a:avLst/>
          </a:prstGeom>
        </p:spPr>
      </p:pic>
      <p:pic>
        <p:nvPicPr>
          <p:cNvPr id="74" name="Picture 74" descr="Logo&#10;&#10;Description automatically generated">
            <a:extLst>
              <a:ext uri="{FF2B5EF4-FFF2-40B4-BE49-F238E27FC236}">
                <a16:creationId xmlns:a16="http://schemas.microsoft.com/office/drawing/2014/main" id="{03B440D3-20D7-42EC-83A6-466B3FB35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167" y="1492070"/>
            <a:ext cx="758457" cy="10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1BB1-6E22-4BFD-9CD0-C09264E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Validation Tests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0B5DA2-BF2B-444E-9CFD-A0FEF8DF3E0A}"/>
              </a:ext>
            </a:extLst>
          </p:cNvPr>
          <p:cNvSpPr txBox="1">
            <a:spLocks/>
          </p:cNvSpPr>
          <p:nvPr/>
        </p:nvSpPr>
        <p:spPr>
          <a:xfrm>
            <a:off x="1070119" y="2197734"/>
            <a:ext cx="3554153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Test #2: Data Acquisition &amp; Logging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43B54-DBBE-4604-871F-E1508830EC7F}"/>
              </a:ext>
            </a:extLst>
          </p:cNvPr>
          <p:cNvSpPr txBox="1"/>
          <p:nvPr/>
        </p:nvSpPr>
        <p:spPr>
          <a:xfrm>
            <a:off x="1065035" y="3006911"/>
            <a:ext cx="353983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Performed by Augustus/Tyler 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Interconnections between Arduino and Raspberry Pi subsystems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Display vibration data to the LCD Display of Raspberry Pi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Additionally, saving the data to a .csv file that will be accessed by Python</a:t>
            </a:r>
            <a:endParaRPr lang="en-US" sz="1600">
              <a:latin typeface="Times New Roman"/>
              <a:cs typeface="Times New Roman"/>
            </a:endParaRPr>
          </a:p>
          <a:p>
            <a:endParaRPr lang="en-US">
              <a:latin typeface="Century Gothic" panose="020B0502020202020204"/>
              <a:cs typeface="Times New Roman"/>
            </a:endParaRPr>
          </a:p>
        </p:txBody>
      </p:sp>
      <p:pic>
        <p:nvPicPr>
          <p:cNvPr id="13" name="Graphic 13" descr="Bar chart with solid fill">
            <a:extLst>
              <a:ext uri="{FF2B5EF4-FFF2-40B4-BE49-F238E27FC236}">
                <a16:creationId xmlns:a16="http://schemas.microsoft.com/office/drawing/2014/main" id="{143A09DD-15AE-454F-B574-F740E54A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3254" y="936912"/>
            <a:ext cx="775856" cy="775856"/>
          </a:xfrm>
          <a:prstGeom prst="rect">
            <a:avLst/>
          </a:prstGeom>
        </p:spPr>
      </p:pic>
      <p:pic>
        <p:nvPicPr>
          <p:cNvPr id="15" name="Picture 5">
            <a:hlinkClick r:id="" action="ppaction://media"/>
            <a:extLst>
              <a:ext uri="{FF2B5EF4-FFF2-40B4-BE49-F238E27FC236}">
                <a16:creationId xmlns:a16="http://schemas.microsoft.com/office/drawing/2014/main" id="{B460B9D2-01C3-4CC4-BB75-D2D6B984411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441578" y="2259668"/>
            <a:ext cx="5755341" cy="402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1BB1-6E22-4BFD-9CD0-C09264E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Validation Tests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215877D-0683-4460-AD70-DDF40D62260F}"/>
              </a:ext>
            </a:extLst>
          </p:cNvPr>
          <p:cNvSpPr txBox="1">
            <a:spLocks/>
          </p:cNvSpPr>
          <p:nvPr/>
        </p:nvSpPr>
        <p:spPr>
          <a:xfrm>
            <a:off x="1115147" y="2108087"/>
            <a:ext cx="3554153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Test #3: Battery Life of Power Supply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3193E-E394-40A0-931B-4445536A8B96}"/>
              </a:ext>
            </a:extLst>
          </p:cNvPr>
          <p:cNvSpPr txBox="1"/>
          <p:nvPr/>
        </p:nvSpPr>
        <p:spPr>
          <a:xfrm>
            <a:off x="1068430" y="2755899"/>
            <a:ext cx="3557765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Performed by Tyler/Yohannes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Verify the Power Brick total battery life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Power Ratings: 12V 6000mAh/5V USB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Raspberry Pi: 5V/2.5A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Arduino Due: 3.3V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Power Daisy Chained from Battery-&gt; Raspberry Pi -&gt; Arduino Due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Calculated length: 15 hours</a:t>
            </a:r>
            <a:endParaRPr lang="en-US" sz="1600">
              <a:latin typeface="Times New Roman"/>
            </a:endParaRPr>
          </a:p>
          <a:p>
            <a:pPr algn="l"/>
            <a:endParaRPr lang="en-US"/>
          </a:p>
        </p:txBody>
      </p:sp>
      <p:pic>
        <p:nvPicPr>
          <p:cNvPr id="13" name="Graphic 13" descr="Bar chart with solid fill">
            <a:extLst>
              <a:ext uri="{FF2B5EF4-FFF2-40B4-BE49-F238E27FC236}">
                <a16:creationId xmlns:a16="http://schemas.microsoft.com/office/drawing/2014/main" id="{143A09DD-15AE-454F-B574-F740E54A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3254" y="936912"/>
            <a:ext cx="775856" cy="775856"/>
          </a:xfrm>
          <a:prstGeom prst="rect">
            <a:avLst/>
          </a:prstGeom>
        </p:spPr>
      </p:pic>
      <p:pic>
        <p:nvPicPr>
          <p:cNvPr id="14" name="Picture 1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A8C789E-C9A1-408F-A499-3C913AE18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59" y="2013137"/>
            <a:ext cx="5174316" cy="3522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3A622F-4EE2-44E3-B1E0-3CA01ABD9049}"/>
              </a:ext>
            </a:extLst>
          </p:cNvPr>
          <p:cNvSpPr txBox="1"/>
          <p:nvPr/>
        </p:nvSpPr>
        <p:spPr>
          <a:xfrm>
            <a:off x="6042211" y="5531223"/>
            <a:ext cx="52802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/>
                <a:ea typeface="+mn-lt"/>
                <a:cs typeface="+mn-lt"/>
              </a:rPr>
              <a:t>TalentCell Rechargeable 12V 6000mAh/5V      </a:t>
            </a:r>
            <a:endParaRPr lang="en-US" sz="1400">
              <a:latin typeface="Times New Roman"/>
              <a:ea typeface="+mn-lt"/>
              <a:cs typeface="Times New Roman"/>
            </a:endParaRPr>
          </a:p>
          <a:p>
            <a:pPr algn="ctr"/>
            <a:r>
              <a:rPr lang="en-US" sz="1400">
                <a:latin typeface="Times New Roman"/>
                <a:ea typeface="+mn-lt"/>
                <a:cs typeface="+mn-lt"/>
              </a:rPr>
              <a:t>12000mAh DC Output Lithium-Ion Battery Pack</a:t>
            </a:r>
            <a:endParaRPr lang="en-US" sz="1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274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6970-CDB4-44DF-9903-4C588F92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55963-70AC-4813-AA93-D06CFA154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66262" y="1516446"/>
            <a:ext cx="4754880" cy="640080"/>
          </a:xfrm>
        </p:spPr>
        <p:txBody>
          <a:bodyPr/>
          <a:lstStyle/>
          <a:p>
            <a:r>
              <a:rPr lang="en-US"/>
              <a:t>Test #1 Results</a:t>
            </a:r>
          </a:p>
        </p:txBody>
      </p:sp>
      <p:pic>
        <p:nvPicPr>
          <p:cNvPr id="10" name="Graphic 10" descr="Presentation with bar chart with solid fill">
            <a:extLst>
              <a:ext uri="{FF2B5EF4-FFF2-40B4-BE49-F238E27FC236}">
                <a16:creationId xmlns:a16="http://schemas.microsoft.com/office/drawing/2014/main" id="{1D3789D3-3355-4786-8753-5D5B080F00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14" y="902380"/>
            <a:ext cx="810491" cy="8104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6F1CF7-1670-4BBA-934A-86F1C7D036A0}"/>
              </a:ext>
            </a:extLst>
          </p:cNvPr>
          <p:cNvSpPr txBox="1"/>
          <p:nvPr/>
        </p:nvSpPr>
        <p:spPr>
          <a:xfrm>
            <a:off x="1063083" y="2020229"/>
            <a:ext cx="4741126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Performed by: Tyler/Vulindsky/Augustus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Extract 32 Features from large set of signals</a:t>
            </a:r>
            <a:endParaRPr lang="en-US" sz="16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Mean, Max, RMS, etc...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Use data to train ML model in MATLAB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Validate same model/data in Python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Compare results from MATLAB/Python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Problem Statement :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Classify vibrations to 70-80% accuracy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Build a Signal Library to classify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Part of Machine Learning Toolbox</a:t>
            </a:r>
            <a:endParaRPr lang="en-US" sz="1600">
              <a:latin typeface="Times New Roman"/>
              <a:ea typeface="+mn-lt"/>
              <a:cs typeface="Times New Roman"/>
            </a:endParaRPr>
          </a:p>
          <a:p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Uses Supervised Learning to train different models of data - provided known inputs with known classes</a:t>
            </a:r>
            <a:endParaRPr lang="en-US" sz="1600">
              <a:latin typeface="Times New Roman"/>
              <a:ea typeface="+mn-lt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latin typeface="Times New Roman"/>
                <a:ea typeface="+mn-lt"/>
                <a:cs typeface="+mn-lt"/>
              </a:rPr>
              <a:t>UI allows us to train multiple models for reference to which model fits our expected vibration signals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Times New Roman"/>
              <a:cs typeface="Times New Roman"/>
            </a:endParaRPr>
          </a:p>
          <a:p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C7548768-0C1A-4C9A-A91A-204390DE8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35" t="8408" r="7809" b="12766"/>
          <a:stretch/>
        </p:blipFill>
        <p:spPr>
          <a:xfrm>
            <a:off x="6280810" y="1841350"/>
            <a:ext cx="5115785" cy="44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67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6970-CDB4-44DF-9903-4C588F92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Results</a:t>
            </a:r>
          </a:p>
        </p:txBody>
      </p:sp>
      <p:pic>
        <p:nvPicPr>
          <p:cNvPr id="10" name="Graphic 10" descr="Presentation with bar chart with solid fill">
            <a:extLst>
              <a:ext uri="{FF2B5EF4-FFF2-40B4-BE49-F238E27FC236}">
                <a16:creationId xmlns:a16="http://schemas.microsoft.com/office/drawing/2014/main" id="{1D3789D3-3355-4786-8753-5D5B080F00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2214" y="902380"/>
            <a:ext cx="810491" cy="8104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8F452-ADF3-473C-81BE-0BEBF723C594}"/>
              </a:ext>
            </a:extLst>
          </p:cNvPr>
          <p:cNvSpPr txBox="1"/>
          <p:nvPr/>
        </p:nvSpPr>
        <p:spPr>
          <a:xfrm>
            <a:off x="1064871" y="2497593"/>
            <a:ext cx="4632672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Video shows data values captured and converted Arduino and serially sent and saved by Raspberry Pi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Battery at Full Charge 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Data acquisition started at 6:15pm and saved to .csv file on Raspberry Pi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Last recorded timestamp around 4:50am next morning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About 10 hrs 35 mins of Battery life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Times New Roman"/>
                <a:cs typeface="Times New Roman"/>
              </a:rPr>
              <a:t>Total test time ~ 11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D9A80-7584-496D-B47B-79A292E038B8}"/>
              </a:ext>
            </a:extLst>
          </p:cNvPr>
          <p:cNvSpPr txBox="1"/>
          <p:nvPr/>
        </p:nvSpPr>
        <p:spPr>
          <a:xfrm>
            <a:off x="1068730" y="2079327"/>
            <a:ext cx="46253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Test#2 &amp; 3: Data Logging and Battery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A461E8D-1353-443B-9C0C-B781F229E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0" y="4416586"/>
            <a:ext cx="3390900" cy="590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5D9E9-4E6A-4826-A625-2832AAC7A834}"/>
              </a:ext>
            </a:extLst>
          </p:cNvPr>
          <p:cNvSpPr txBox="1"/>
          <p:nvPr/>
        </p:nvSpPr>
        <p:spPr>
          <a:xfrm>
            <a:off x="7317293" y="508058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Initial </a:t>
            </a:r>
            <a:r>
              <a:rPr lang="en-US" sz="1100">
                <a:ea typeface="+mn-lt"/>
                <a:cs typeface="+mn-lt"/>
              </a:rPr>
              <a:t>recording </a:t>
            </a:r>
            <a:r>
              <a:rPr lang="en-US" sz="1100"/>
              <a:t>time: 6:15pm</a:t>
            </a:r>
            <a:endParaRPr lang="en-US"/>
          </a:p>
        </p:txBody>
      </p:sp>
      <p:pic>
        <p:nvPicPr>
          <p:cNvPr id="9" name="Picture 10" descr="Text&#10;&#10;Description automatically generated">
            <a:extLst>
              <a:ext uri="{FF2B5EF4-FFF2-40B4-BE49-F238E27FC236}">
                <a16:creationId xmlns:a16="http://schemas.microsoft.com/office/drawing/2014/main" id="{7CFBCEB5-8565-4243-9822-A10363518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550" y="5454629"/>
            <a:ext cx="3390900" cy="771525"/>
          </a:xfrm>
          <a:prstGeom prst="rect">
            <a:avLst/>
          </a:prstGeom>
        </p:spPr>
      </p:pic>
      <p:pic>
        <p:nvPicPr>
          <p:cNvPr id="4" name="Picture 10">
            <a:hlinkClick r:id="" action="ppaction://media"/>
            <a:extLst>
              <a:ext uri="{FF2B5EF4-FFF2-40B4-BE49-F238E27FC236}">
                <a16:creationId xmlns:a16="http://schemas.microsoft.com/office/drawing/2014/main" id="{6597F891-210A-40E1-B850-C919F5D793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6157452" y="1737544"/>
            <a:ext cx="4572000" cy="2571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443832-47B7-48C4-AF70-A6799B06AD3F}"/>
              </a:ext>
            </a:extLst>
          </p:cNvPr>
          <p:cNvSpPr txBox="1"/>
          <p:nvPr/>
        </p:nvSpPr>
        <p:spPr>
          <a:xfrm>
            <a:off x="7001342" y="6279336"/>
            <a:ext cx="2743200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Final recording time: 4:50am</a:t>
            </a:r>
            <a:endParaRPr lang="en-US"/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46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9A76-364A-4421-81EE-8DA3F2F0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Vibration Detection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6E9DD2-B9F5-4190-B9C2-017EEC973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0545"/>
              </p:ext>
            </p:extLst>
          </p:nvPr>
        </p:nvGraphicFramePr>
        <p:xfrm>
          <a:off x="6962280" y="2083535"/>
          <a:ext cx="5020250" cy="385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Graphic 19" descr="Double Tap Gesture outline">
            <a:extLst>
              <a:ext uri="{FF2B5EF4-FFF2-40B4-BE49-F238E27FC236}">
                <a16:creationId xmlns:a16="http://schemas.microsoft.com/office/drawing/2014/main" id="{F2912310-1D14-4483-8D16-E8F25E679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8278" y="796235"/>
            <a:ext cx="914400" cy="914400"/>
          </a:xfrm>
          <a:prstGeom prst="rect">
            <a:avLst/>
          </a:prstGeom>
        </p:spPr>
      </p:pic>
      <p:pic>
        <p:nvPicPr>
          <p:cNvPr id="42" name="Picture 42">
            <a:hlinkClick r:id="" action="ppaction://media"/>
            <a:extLst>
              <a:ext uri="{FF2B5EF4-FFF2-40B4-BE49-F238E27FC236}">
                <a16:creationId xmlns:a16="http://schemas.microsoft.com/office/drawing/2014/main" id="{15376277-2BDE-45FF-A575-E82FBBBACE36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1215044" y="1913218"/>
            <a:ext cx="5387788" cy="4025153"/>
          </a:xfrm>
        </p:spPr>
      </p:pic>
    </p:spTree>
    <p:extLst>
      <p:ext uri="{BB962C8B-B14F-4D97-AF65-F5344CB8AC3E}">
        <p14:creationId xmlns:p14="http://schemas.microsoft.com/office/powerpoint/2010/main" val="410016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0699-D8DF-4811-891E-9786CD2D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</a:t>
            </a:r>
          </a:p>
        </p:txBody>
      </p:sp>
      <p:pic>
        <p:nvPicPr>
          <p:cNvPr id="7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5F5877-6AFD-4131-9370-B40D331D3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619" y="1856726"/>
            <a:ext cx="5075664" cy="2689202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485836-9DE4-4B16-AE7D-4F187B66F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59" t="18875" r="8501" b="19277"/>
          <a:stretch/>
        </p:blipFill>
        <p:spPr>
          <a:xfrm>
            <a:off x="1069006" y="1858305"/>
            <a:ext cx="4893338" cy="2689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30E2AE-BE9F-4860-9D50-B1EAE000B4D6}"/>
              </a:ext>
            </a:extLst>
          </p:cNvPr>
          <p:cNvSpPr txBox="1"/>
          <p:nvPr/>
        </p:nvSpPr>
        <p:spPr>
          <a:xfrm>
            <a:off x="1072376" y="4742985"/>
            <a:ext cx="9907858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GUI made in Python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Sensor tabs to display what each sensor predicts</a:t>
            </a:r>
            <a:endParaRPr lang="en-US" sz="2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History tab to look through previously classified signals and what time they occurred</a:t>
            </a:r>
            <a:endParaRPr lang="en-US" sz="2400">
              <a:latin typeface="Times New Roman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3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B6B4-5B84-43ED-9E26-43961229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Deliverables</a:t>
            </a:r>
          </a:p>
        </p:txBody>
      </p:sp>
      <p:pic>
        <p:nvPicPr>
          <p:cNvPr id="14" name="Picture 14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9D615982-5C0F-493C-A191-38744609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9" t="18723" r="21068" b="15957"/>
          <a:stretch/>
        </p:blipFill>
        <p:spPr>
          <a:xfrm>
            <a:off x="5842334" y="1768618"/>
            <a:ext cx="2488055" cy="1773168"/>
          </a:xfrm>
          <a:prstGeom prst="rect">
            <a:avLst/>
          </a:prstGeom>
        </p:spPr>
      </p:pic>
      <p:pic>
        <p:nvPicPr>
          <p:cNvPr id="15" name="Picture 15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7477B6E1-B2E7-4382-9205-A951B238B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7" r="21084"/>
          <a:stretch/>
        </p:blipFill>
        <p:spPr>
          <a:xfrm>
            <a:off x="8373474" y="1770062"/>
            <a:ext cx="3442444" cy="45481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5E4C1E-0A43-46AE-846F-78B69AE8388D}"/>
              </a:ext>
            </a:extLst>
          </p:cNvPr>
          <p:cNvSpPr txBox="1"/>
          <p:nvPr/>
        </p:nvSpPr>
        <p:spPr>
          <a:xfrm>
            <a:off x="1064491" y="1768764"/>
            <a:ext cx="4613563" cy="4970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9 Geophone Sensors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DC Offset PCB 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Trained KNN Model that characterizes known vibrations to an 89% accuracy 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Arduino Due &amp; Raspberry Pi 3 B+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6000mAh Lithium-Ion Power Brick Battery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GUI that displays real-time data analysis to User via touch screen</a:t>
            </a:r>
            <a:endParaRPr lang="en-US" sz="23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300">
                <a:latin typeface="Times New Roman"/>
                <a:ea typeface="+mn-lt"/>
                <a:cs typeface="+mn-lt"/>
              </a:rPr>
              <a:t>OneDrive folder with all software so that next team could continue and impove project next year</a:t>
            </a:r>
            <a:endParaRPr lang="en-US" sz="2300">
              <a:latin typeface="Times New Roman"/>
            </a:endParaRPr>
          </a:p>
          <a:p>
            <a:pPr algn="l"/>
            <a:endParaRPr lang="en-US"/>
          </a:p>
        </p:txBody>
      </p:sp>
      <p:pic>
        <p:nvPicPr>
          <p:cNvPr id="3" name="Graphic 3" descr="Usb Stick with solid fill">
            <a:extLst>
              <a:ext uri="{FF2B5EF4-FFF2-40B4-BE49-F238E27FC236}">
                <a16:creationId xmlns:a16="http://schemas.microsoft.com/office/drawing/2014/main" id="{2080310E-C009-41E5-86FC-55C644B5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5346" y="985981"/>
            <a:ext cx="683492" cy="695037"/>
          </a:xfrm>
          <a:prstGeom prst="rect">
            <a:avLst/>
          </a:prstGeom>
        </p:spPr>
      </p:pic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257241-8BF2-4531-B21C-DCBC16E1D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6235" y="3658943"/>
            <a:ext cx="876300" cy="790575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E7A5C149-6782-4F54-94DA-2F4F7ABA4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277" y="3639893"/>
            <a:ext cx="828675" cy="82867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8FBCBF-BB16-4C36-9B7A-D0E5D6303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202" y="3577737"/>
            <a:ext cx="1047750" cy="933450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469D4C98-84FB-4271-A446-F4ACCC518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689" y="5040441"/>
            <a:ext cx="990600" cy="742950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AA56DE81-3D1E-42A7-A5D7-8BB8AE5159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5083" y="4387869"/>
            <a:ext cx="2743200" cy="864599"/>
          </a:xfrm>
          <a:prstGeom prst="rect">
            <a:avLst/>
          </a:prstGeom>
        </p:spPr>
      </p:pic>
      <p:pic>
        <p:nvPicPr>
          <p:cNvPr id="11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B6B845F-B71A-4F76-8FD4-CBC48363D5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620" y="4949282"/>
            <a:ext cx="1312128" cy="92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5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854E-04FC-4812-B187-8A5A1E73F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Budget &amp; Components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8309AA5A-599D-4D8F-87C1-E20AB33BC9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3814" y="3140314"/>
            <a:ext cx="6470318" cy="33650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CE75B-775F-411B-8D74-EE697EF08F06}"/>
              </a:ext>
            </a:extLst>
          </p:cNvPr>
          <p:cNvSpPr txBox="1"/>
          <p:nvPr/>
        </p:nvSpPr>
        <p:spPr>
          <a:xfrm>
            <a:off x="1067981" y="2013097"/>
            <a:ext cx="447985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Vibration Data Acquisition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Geophones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Arduino Due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Raspberry Pi 3 B+ with LCD Display 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Data Analysis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Altium Designer</a:t>
            </a:r>
            <a:endParaRPr lang="en-US" sz="14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PCB Design and Simulation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LTSpice/PSPICE</a:t>
            </a:r>
            <a:endParaRPr lang="en-US" sz="14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Filter/Amp Circuit Analysis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Matlab Toolboxes</a:t>
            </a:r>
            <a:endParaRPr lang="en-US" sz="14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Signal Processing Toolbox</a:t>
            </a:r>
            <a:endParaRPr lang="en-US" sz="14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DSP Toolbox</a:t>
            </a:r>
            <a:endParaRPr lang="en-US" sz="1400">
              <a:latin typeface="Times New Roman"/>
              <a:cs typeface="Times New Roman"/>
            </a:endParaRPr>
          </a:p>
          <a:p>
            <a:pPr marL="1200150" lvl="2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Machine Learning Toolbox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MATLAB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Classification Learner for ML model validation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Preprocessing/Feature Extraction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Python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GUI Development / Data Logging 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Arduino IDE</a:t>
            </a:r>
            <a:endParaRPr lang="en-US" sz="1400">
              <a:latin typeface="Times New Roman"/>
              <a:cs typeface="Times New Roman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>
                <a:latin typeface="Times New Roman"/>
                <a:ea typeface="+mn-lt"/>
                <a:cs typeface="+mn-lt"/>
              </a:rPr>
              <a:t>ADC of Arduino Due  </a:t>
            </a:r>
            <a:endParaRPr lang="en-US" sz="1400">
              <a:latin typeface="Times New Roman"/>
              <a:cs typeface="Times New Roman"/>
            </a:endParaRPr>
          </a:p>
          <a:p>
            <a:pPr algn="l"/>
            <a:endParaRPr lang="en-US" sz="1400">
              <a:latin typeface="Times New Roman"/>
              <a:cs typeface="Times New Roman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E389DE2-723A-4229-9347-D1215233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01" y="1935384"/>
            <a:ext cx="1227076" cy="99355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65C4737-A33A-4080-8658-325F0BDD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74" y="1997794"/>
            <a:ext cx="1175283" cy="86840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5F4E84D-67C8-41C1-8109-75FAEB606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428" y="1891647"/>
            <a:ext cx="1154359" cy="999878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616A3CB-9920-4C7F-9480-B610714FD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140" y="1886505"/>
            <a:ext cx="1240010" cy="11368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C8300F-6676-4D5D-98B4-013FD6339442}"/>
              </a:ext>
            </a:extLst>
          </p:cNvPr>
          <p:cNvSpPr txBox="1"/>
          <p:nvPr/>
        </p:nvSpPr>
        <p:spPr>
          <a:xfrm>
            <a:off x="5164067" y="2864508"/>
            <a:ext cx="1272633" cy="2519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SM-24 Geophone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097B84-C3A0-42B8-905B-E5E6ED8769A9}"/>
              </a:ext>
            </a:extLst>
          </p:cNvPr>
          <p:cNvSpPr txBox="1"/>
          <p:nvPr/>
        </p:nvSpPr>
        <p:spPr>
          <a:xfrm>
            <a:off x="8685566" y="2870953"/>
            <a:ext cx="172290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Raspberry Pi 3 B+ w/ LCD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540AF5-C845-4D0E-8A77-2863916EFDF5}"/>
              </a:ext>
            </a:extLst>
          </p:cNvPr>
          <p:cNvSpPr txBox="1"/>
          <p:nvPr/>
        </p:nvSpPr>
        <p:spPr>
          <a:xfrm>
            <a:off x="6445880" y="2864507"/>
            <a:ext cx="111677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DC Offset PCB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8671E3-38FC-4A3D-BA0F-59D3CA0B3A39}"/>
              </a:ext>
            </a:extLst>
          </p:cNvPr>
          <p:cNvSpPr txBox="1"/>
          <p:nvPr/>
        </p:nvSpPr>
        <p:spPr>
          <a:xfrm>
            <a:off x="7771057" y="2864507"/>
            <a:ext cx="100708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Arduino Due</a:t>
            </a:r>
            <a:endParaRPr lang="en-US"/>
          </a:p>
        </p:txBody>
      </p:sp>
      <p:pic>
        <p:nvPicPr>
          <p:cNvPr id="19" name="Picture 1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4C2B309-6FD7-4857-85F7-D098C9F2B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4764" y="1888475"/>
            <a:ext cx="1328882" cy="93936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344445B-9A65-4979-9BC2-CB14A814F9F6}"/>
              </a:ext>
            </a:extLst>
          </p:cNvPr>
          <p:cNvSpPr txBox="1"/>
          <p:nvPr/>
        </p:nvSpPr>
        <p:spPr>
          <a:xfrm>
            <a:off x="10403421" y="2870279"/>
            <a:ext cx="136499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Power Brick Battery</a:t>
            </a:r>
          </a:p>
        </p:txBody>
      </p:sp>
      <p:pic>
        <p:nvPicPr>
          <p:cNvPr id="3" name="Graphic 3" descr="Table with solid fill">
            <a:extLst>
              <a:ext uri="{FF2B5EF4-FFF2-40B4-BE49-F238E27FC236}">
                <a16:creationId xmlns:a16="http://schemas.microsoft.com/office/drawing/2014/main" id="{AE31F96E-EEB7-4A2F-BCA2-1F80004E07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46936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54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0244-2BC3-4DA0-AC98-A9A563CC3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55D27EBC-C7D5-4C1B-BFA9-7789869B29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36313" r="60442" b="572"/>
          <a:stretch/>
        </p:blipFill>
        <p:spPr>
          <a:xfrm>
            <a:off x="657098" y="2034045"/>
            <a:ext cx="5261392" cy="2976565"/>
          </a:xfrm>
        </p:spPr>
      </p:pic>
      <p:pic>
        <p:nvPicPr>
          <p:cNvPr id="9" name="Picture 7" descr="Table&#10;&#10;Description automatically generated">
            <a:extLst>
              <a:ext uri="{FF2B5EF4-FFF2-40B4-BE49-F238E27FC236}">
                <a16:creationId xmlns:a16="http://schemas.microsoft.com/office/drawing/2014/main" id="{864C15CF-AA93-4EDB-A819-EE311F1A9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23" t="36770" r="69" b="389"/>
          <a:stretch/>
        </p:blipFill>
        <p:spPr>
          <a:xfrm>
            <a:off x="5921248" y="2053896"/>
            <a:ext cx="5672065" cy="2955715"/>
          </a:xfrm>
          <a:prstGeom prst="rect">
            <a:avLst/>
          </a:prstGeom>
        </p:spPr>
      </p:pic>
      <p:pic>
        <p:nvPicPr>
          <p:cNvPr id="3" name="Graphic 3" descr="Gantt Chart with solid fill">
            <a:extLst>
              <a:ext uri="{FF2B5EF4-FFF2-40B4-BE49-F238E27FC236}">
                <a16:creationId xmlns:a16="http://schemas.microsoft.com/office/drawing/2014/main" id="{DA79C734-E507-4CB0-9FA3-3013F1BEC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3800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2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F8B1-E9D0-47E9-AAFD-8856CFE9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Roles &amp; 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1A4CB-407E-4F5B-9E9D-6E726E94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941" y="1489543"/>
            <a:ext cx="4754880" cy="640080"/>
          </a:xfrm>
        </p:spPr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773C8-DBCC-4EA8-AF0F-0760C522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8813" y="1881951"/>
            <a:ext cx="5021216" cy="45563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itchFamily="18" charset="0"/>
              <a:buChar char="•"/>
            </a:pPr>
            <a:r>
              <a:rPr lang="en-US" sz="1400">
                <a:latin typeface="David"/>
                <a:cs typeface="Times New Roman"/>
              </a:rPr>
              <a:t>Cpt. William Shepherd (Stevens Institute of Technology</a:t>
            </a:r>
          </a:p>
          <a:p>
            <a:pPr lvl="2">
              <a:buClr>
                <a:srgbClr val="262626"/>
              </a:buClr>
              <a:buFont typeface="Courier New" pitchFamily="18" charset="0"/>
              <a:buChar char="o"/>
            </a:pPr>
            <a:r>
              <a:rPr lang="en-US">
                <a:latin typeface="David"/>
                <a:cs typeface="Times New Roman"/>
              </a:rPr>
              <a:t>Customer Mentor</a:t>
            </a:r>
          </a:p>
          <a:p>
            <a:pPr marL="285750" indent="-285750">
              <a:buFont typeface="Arial" pitchFamily="18" charset="0"/>
              <a:buChar char="•"/>
            </a:pPr>
            <a:r>
              <a:rPr lang="en-US" sz="1400">
                <a:latin typeface="David"/>
                <a:cs typeface="Times New Roman"/>
              </a:rPr>
              <a:t>Dr. Tomas Materdey (UMass Boston) </a:t>
            </a:r>
          </a:p>
          <a:p>
            <a:pPr lvl="2">
              <a:buClr>
                <a:srgbClr val="262626"/>
              </a:buClr>
              <a:buFont typeface="Courier New" pitchFamily="18" charset="0"/>
              <a:buChar char="o"/>
            </a:pPr>
            <a:r>
              <a:rPr lang="en-US">
                <a:latin typeface="David"/>
                <a:cs typeface="Times New Roman"/>
              </a:rPr>
              <a:t>Technical Manager </a:t>
            </a:r>
          </a:p>
          <a:p>
            <a:pPr marL="285750" indent="-285750">
              <a:buClr>
                <a:srgbClr val="262626"/>
              </a:buClr>
              <a:buFont typeface="Arial,Sans-Serif"/>
              <a:buChar char="•"/>
            </a:pPr>
            <a:r>
              <a:rPr lang="en-US" sz="1400">
                <a:latin typeface="David"/>
                <a:cs typeface="Times New Roman"/>
              </a:rPr>
              <a:t>Tyler McKean (Senior EE Student)</a:t>
            </a:r>
            <a:endParaRPr lang="en-US" sz="1400">
              <a:latin typeface="David"/>
              <a:ea typeface="+mn-lt"/>
              <a:cs typeface="+mn-lt"/>
            </a:endParaRPr>
          </a:p>
          <a:p>
            <a:pPr marL="93726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>
                <a:latin typeface="David"/>
                <a:cs typeface="Times New Roman"/>
              </a:rPr>
              <a:t>Time Management, MATLAB/Python Feature Extraction, Classification Learner, Arduino Due, PCB</a:t>
            </a:r>
            <a:endParaRPr lang="en-US">
              <a:latin typeface="David"/>
              <a:ea typeface="+mn-lt"/>
              <a:cs typeface="+mn-lt"/>
            </a:endParaRPr>
          </a:p>
          <a:p>
            <a:pPr marL="285750" indent="-285750">
              <a:buClr>
                <a:srgbClr val="262626"/>
              </a:buClr>
              <a:buFont typeface="Arial,Sans-Serif"/>
              <a:buChar char="•"/>
            </a:pPr>
            <a:r>
              <a:rPr lang="en-US" sz="1400">
                <a:latin typeface="David"/>
                <a:cs typeface="Times New Roman"/>
              </a:rPr>
              <a:t>Augustus Standeven (Senior EE Student)</a:t>
            </a:r>
            <a:endParaRPr lang="en-US" sz="1400">
              <a:latin typeface="David"/>
              <a:ea typeface="+mn-lt"/>
              <a:cs typeface="+mn-lt"/>
            </a:endParaRPr>
          </a:p>
          <a:p>
            <a:pPr marL="93726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>
                <a:latin typeface="David"/>
                <a:cs typeface="Times New Roman"/>
              </a:rPr>
              <a:t>Communications, MATLAB/Python Scripting, Signal Library, Raspberry Pi, Data Logging</a:t>
            </a:r>
            <a:endParaRPr lang="en-US">
              <a:latin typeface="David"/>
              <a:ea typeface="+mn-lt"/>
              <a:cs typeface="+mn-lt"/>
            </a:endParaRPr>
          </a:p>
          <a:p>
            <a:pPr marL="285750" indent="-285750">
              <a:buClr>
                <a:srgbClr val="262626"/>
              </a:buClr>
              <a:buFont typeface="Arial,Sans-Serif"/>
              <a:buChar char="•"/>
            </a:pPr>
            <a:r>
              <a:rPr lang="en-US" sz="1400">
                <a:latin typeface="David"/>
                <a:cs typeface="Times New Roman"/>
              </a:rPr>
              <a:t>Vulindsky R. Fanfan (Senior EE Student)</a:t>
            </a:r>
            <a:endParaRPr lang="en-US" sz="1400">
              <a:latin typeface="David"/>
              <a:ea typeface="+mn-lt"/>
              <a:cs typeface="+mn-lt"/>
            </a:endParaRPr>
          </a:p>
          <a:p>
            <a:pPr marL="93726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>
                <a:latin typeface="David"/>
                <a:cs typeface="Times New Roman"/>
              </a:rPr>
              <a:t>Machine Learning, Python Implementation, GUI development and integration, Real time functionality of the system, Data Capture </a:t>
            </a:r>
            <a:endParaRPr lang="en-US">
              <a:latin typeface="David"/>
              <a:ea typeface="+mn-lt"/>
              <a:cs typeface="+mn-lt"/>
            </a:endParaRPr>
          </a:p>
          <a:p>
            <a:pPr marL="285750" indent="-285750">
              <a:buClr>
                <a:srgbClr val="262626"/>
              </a:buClr>
              <a:buFont typeface="Arial,Sans-Serif"/>
              <a:buChar char="•"/>
            </a:pPr>
            <a:r>
              <a:rPr lang="en-US" sz="1400">
                <a:latin typeface="David"/>
                <a:cs typeface="Times New Roman"/>
              </a:rPr>
              <a:t>Yohannes Kidane (Junior EE Student)</a:t>
            </a:r>
            <a:endParaRPr lang="en-US" sz="1400">
              <a:latin typeface="David"/>
              <a:ea typeface="+mn-lt"/>
              <a:cs typeface="+mn-lt"/>
            </a:endParaRPr>
          </a:p>
          <a:p>
            <a:pPr marL="93726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>
                <a:latin typeface="David"/>
                <a:ea typeface="+mn-lt"/>
                <a:cs typeface="Times New Roman"/>
              </a:rPr>
              <a:t>Filter/Amp Design, Power Supply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3F8C7-7943-4D83-A24F-49985BAC2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2822" y="1489543"/>
            <a:ext cx="4650971" cy="640080"/>
          </a:xfrm>
        </p:spPr>
        <p:txBody>
          <a:bodyPr/>
          <a:lstStyle/>
          <a:p>
            <a:r>
              <a:rPr lang="en-US"/>
              <a:t>Methods of Communication</a:t>
            </a:r>
          </a:p>
        </p:txBody>
      </p:sp>
      <p:pic>
        <p:nvPicPr>
          <p:cNvPr id="14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279F2674-9C6C-48B9-83E8-26B125D13B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38124" y="1880427"/>
            <a:ext cx="2070476" cy="1262501"/>
          </a:xfr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8816176-93A4-43B9-B2BE-37F03A367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39" y="2863148"/>
            <a:ext cx="1156256" cy="1156441"/>
          </a:xfrm>
          <a:prstGeom prst="rect">
            <a:avLst/>
          </a:prstGeom>
        </p:spPr>
      </p:pic>
      <p:pic>
        <p:nvPicPr>
          <p:cNvPr id="16" name="Picture 16" descr="Icon&#10;&#10;Description automatically generated">
            <a:extLst>
              <a:ext uri="{FF2B5EF4-FFF2-40B4-BE49-F238E27FC236}">
                <a16:creationId xmlns:a16="http://schemas.microsoft.com/office/drawing/2014/main" id="{4D547D03-4D2B-47BD-9CB8-DB53BC2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801" y="2014449"/>
            <a:ext cx="980100" cy="992139"/>
          </a:xfrm>
          <a:prstGeom prst="rect">
            <a:avLst/>
          </a:prstGeom>
        </p:spPr>
      </p:pic>
      <p:pic>
        <p:nvPicPr>
          <p:cNvPr id="17" name="Picture 17" descr="Icon&#10;&#10;Description automatically generated">
            <a:extLst>
              <a:ext uri="{FF2B5EF4-FFF2-40B4-BE49-F238E27FC236}">
                <a16:creationId xmlns:a16="http://schemas.microsoft.com/office/drawing/2014/main" id="{CBF5A2CB-E53D-4064-953C-BDD364F75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548" y="2935786"/>
            <a:ext cx="1096357" cy="1078638"/>
          </a:xfrm>
          <a:prstGeom prst="rect">
            <a:avLst/>
          </a:prstGeom>
        </p:spPr>
      </p:pic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A93DD9BF-4DD3-4437-A7A9-55836E104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070" y="3002995"/>
            <a:ext cx="1072452" cy="9335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727058-0D80-46BB-BACC-1DC4EB3A98C8}"/>
              </a:ext>
            </a:extLst>
          </p:cNvPr>
          <p:cNvSpPr txBox="1"/>
          <p:nvPr/>
        </p:nvSpPr>
        <p:spPr>
          <a:xfrm>
            <a:off x="6486525" y="4391025"/>
            <a:ext cx="452430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Weekly Meetings </a:t>
            </a:r>
          </a:p>
          <a:p>
            <a:r>
              <a:rPr lang="en-US">
                <a:latin typeface="Times New Roman"/>
                <a:cs typeface="Times New Roman"/>
              </a:rPr>
              <a:t>Team Meetings : Mon/Wed/Fri 10:00-4:00 PM</a:t>
            </a:r>
          </a:p>
          <a:p>
            <a:r>
              <a:rPr lang="en-US">
                <a:latin typeface="Times New Roman"/>
                <a:cs typeface="Times New Roman"/>
              </a:rPr>
              <a:t>CM/TM Meetings: Mon/Fri 3:00-4:00 PM</a:t>
            </a:r>
          </a:p>
          <a:p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3D98720F-9100-416D-8788-0B55CEA1E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238" y="2080661"/>
            <a:ext cx="1381559" cy="1842676"/>
          </a:xfrm>
          <a:prstGeom prst="rect">
            <a:avLst/>
          </a:prstGeom>
        </p:spPr>
      </p:pic>
      <p:pic>
        <p:nvPicPr>
          <p:cNvPr id="7" name="Graphic 7" descr="Online Network with solid fill">
            <a:extLst>
              <a:ext uri="{FF2B5EF4-FFF2-40B4-BE49-F238E27FC236}">
                <a16:creationId xmlns:a16="http://schemas.microsoft.com/office/drawing/2014/main" id="{5EB48C5B-F766-4220-AF82-F77E9DE27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2664" y="957119"/>
            <a:ext cx="770082" cy="7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4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5CC2-5EF6-4008-B675-122A56C2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6BFE45B-8C6A-42B9-B04C-5AA41C3FF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5" t="14" r="12000" b="177"/>
          <a:stretch/>
        </p:blipFill>
        <p:spPr>
          <a:xfrm>
            <a:off x="1064491" y="2018407"/>
            <a:ext cx="2540901" cy="2171660"/>
          </a:xfrm>
          <a:prstGeom prst="rect">
            <a:avLst/>
          </a:prstGeom>
        </p:spPr>
      </p:pic>
      <p:pic>
        <p:nvPicPr>
          <p:cNvPr id="8" name="Picture 8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49AD2372-AC8F-4831-A913-3CC73F40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6" t="14" r="9895" b="170"/>
          <a:stretch/>
        </p:blipFill>
        <p:spPr>
          <a:xfrm>
            <a:off x="3714172" y="2018407"/>
            <a:ext cx="2500470" cy="2177565"/>
          </a:xfrm>
          <a:prstGeom prst="rect">
            <a:avLst/>
          </a:prstGeom>
        </p:spPr>
      </p:pic>
      <p:pic>
        <p:nvPicPr>
          <p:cNvPr id="9" name="Picture 9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382B5CC6-CCAD-45D6-87AE-E2378EDF2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8" t="-219" r="13053" b="403"/>
          <a:stretch/>
        </p:blipFill>
        <p:spPr>
          <a:xfrm>
            <a:off x="6322723" y="2018472"/>
            <a:ext cx="2367652" cy="2177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D8C0DA-21F8-4D93-8AE8-78C750B4DF1F}"/>
              </a:ext>
            </a:extLst>
          </p:cNvPr>
          <p:cNvSpPr txBox="1"/>
          <p:nvPr/>
        </p:nvSpPr>
        <p:spPr>
          <a:xfrm>
            <a:off x="1064491" y="4193309"/>
            <a:ext cx="2541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Tyler McKean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712E4-303E-4E2D-8B61-C16A208C6796}"/>
              </a:ext>
            </a:extLst>
          </p:cNvPr>
          <p:cNvSpPr txBox="1"/>
          <p:nvPr/>
        </p:nvSpPr>
        <p:spPr>
          <a:xfrm>
            <a:off x="3714173" y="4193309"/>
            <a:ext cx="25007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Augustus Standeven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CC965-783E-4001-A3AA-3FC2B7BED442}"/>
              </a:ext>
            </a:extLst>
          </p:cNvPr>
          <p:cNvSpPr txBox="1"/>
          <p:nvPr/>
        </p:nvSpPr>
        <p:spPr>
          <a:xfrm>
            <a:off x="6323444" y="4193309"/>
            <a:ext cx="2362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Vulindsky Fanfan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AC669-9785-48CD-A5D0-DE0DEEFB8D6C}"/>
              </a:ext>
            </a:extLst>
          </p:cNvPr>
          <p:cNvSpPr txBox="1"/>
          <p:nvPr/>
        </p:nvSpPr>
        <p:spPr>
          <a:xfrm>
            <a:off x="1063048" y="4561320"/>
            <a:ext cx="25469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Senior EE student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03806-3E95-47A6-934C-3FA2ACB60BC0}"/>
              </a:ext>
            </a:extLst>
          </p:cNvPr>
          <p:cNvSpPr txBox="1"/>
          <p:nvPr/>
        </p:nvSpPr>
        <p:spPr>
          <a:xfrm>
            <a:off x="3718502" y="4561320"/>
            <a:ext cx="2500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Senior EE student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B41E9-FCB0-45EA-B783-777B95B9599A}"/>
              </a:ext>
            </a:extLst>
          </p:cNvPr>
          <p:cNvSpPr txBox="1"/>
          <p:nvPr/>
        </p:nvSpPr>
        <p:spPr>
          <a:xfrm>
            <a:off x="6322002" y="4561320"/>
            <a:ext cx="2367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Senior EE student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CC5CCB4-9A55-4080-82FF-7B54D657D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4335" y="2019319"/>
            <a:ext cx="2490952" cy="21740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72C51B-D204-4544-B264-24E04E157AB8}"/>
              </a:ext>
            </a:extLst>
          </p:cNvPr>
          <p:cNvSpPr txBox="1"/>
          <p:nvPr/>
        </p:nvSpPr>
        <p:spPr>
          <a:xfrm>
            <a:off x="8843460" y="4104290"/>
            <a:ext cx="2564525" cy="4551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/>
              <a:t>Yohannes Kidane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964DF-85C7-4FB4-9EE8-E21D9A95B2B2}"/>
              </a:ext>
            </a:extLst>
          </p:cNvPr>
          <p:cNvSpPr txBox="1"/>
          <p:nvPr/>
        </p:nvSpPr>
        <p:spPr>
          <a:xfrm>
            <a:off x="8844446" y="4568247"/>
            <a:ext cx="2489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Junior EE Student</a:t>
            </a:r>
          </a:p>
        </p:txBody>
      </p:sp>
      <p:pic>
        <p:nvPicPr>
          <p:cNvPr id="18" name="Graphic 18" descr="Users with solid fill">
            <a:extLst>
              <a:ext uri="{FF2B5EF4-FFF2-40B4-BE49-F238E27FC236}">
                <a16:creationId xmlns:a16="http://schemas.microsoft.com/office/drawing/2014/main" id="{042FD3CF-ADFB-473B-A41E-D5A086DEC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5800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19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02B4-A4B7-4FE2-86B3-8F1DBB33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61F81-82B5-4EE9-BACC-4857177CB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93334"/>
            <a:ext cx="4754880" cy="640080"/>
          </a:xfrm>
        </p:spPr>
        <p:txBody>
          <a:bodyPr>
            <a:normAutofit/>
          </a:bodyPr>
          <a:lstStyle/>
          <a:p>
            <a:r>
              <a:rPr lang="en-US" sz="2800"/>
              <a:t>Engineering Design Ethics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CEA93-5878-45F3-BA10-E7C3C8E17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29137"/>
            <a:ext cx="4754880" cy="38386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lr>
                <a:prstClr val="black">
                  <a:lumMod val="85000"/>
                  <a:lumOff val="15000"/>
                </a:prstClr>
              </a:buClr>
              <a:buFont typeface="Arial" pitchFamily="18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Safety</a:t>
            </a:r>
          </a:p>
          <a:p>
            <a:pPr marL="0" indent="0">
              <a:buClr>
                <a:srgbClr val="262626"/>
              </a:buClr>
              <a:buNone/>
            </a:pPr>
            <a:r>
              <a:rPr lang="en-US" sz="1200">
                <a:latin typeface="Times New Roman"/>
                <a:cs typeface="Times New Roman"/>
              </a:rPr>
              <a:t>IEC 60478 - Stabilized Power Supplies, DC Output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200">
                <a:latin typeface="Times New Roman"/>
                <a:cs typeface="Times New Roman"/>
              </a:rPr>
              <a:t>Right supply voltage to each component,</a:t>
            </a:r>
          </a:p>
          <a:p>
            <a:pPr marL="445770" lvl="2" indent="0">
              <a:buClr>
                <a:srgbClr val="262626"/>
              </a:buClr>
              <a:buNone/>
            </a:pPr>
            <a:r>
              <a:rPr lang="en-US" sz="1200">
                <a:latin typeface="Times New Roman"/>
                <a:cs typeface="Times New Roman"/>
              </a:rPr>
              <a:t>Reassuring electrical safety as to not injure user or damage hardware.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200">
                <a:latin typeface="Times New Roman"/>
                <a:cs typeface="Times New Roman"/>
              </a:rPr>
              <a:t>Use insulated wires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200">
                <a:latin typeface="Times New Roman"/>
                <a:cs typeface="Times New Roman"/>
              </a:rPr>
              <a:t>Assure safe connections to onboard pins</a:t>
            </a:r>
          </a:p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Design Requirements </a:t>
            </a:r>
          </a:p>
          <a:p>
            <a:pPr marL="101727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 sz="1200">
                <a:latin typeface="Times New Roman"/>
                <a:ea typeface="+mn-lt"/>
                <a:cs typeface="+mn-lt"/>
              </a:rPr>
              <a:t>Signals Classification </a:t>
            </a:r>
          </a:p>
          <a:p>
            <a:pPr marL="1017270"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 sz="1200">
                <a:latin typeface="Times New Roman"/>
                <a:ea typeface="+mn-lt"/>
                <a:cs typeface="+mn-lt"/>
              </a:rPr>
              <a:t>Self -sustained </a:t>
            </a:r>
          </a:p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+mn-lt"/>
              </a:rPr>
              <a:t>Economic Requirement</a:t>
            </a:r>
          </a:p>
          <a:p>
            <a:pPr lvl="1">
              <a:buClr>
                <a:srgbClr val="262626"/>
              </a:buClr>
              <a:buFont typeface="Courier New"/>
              <a:buChar char="o"/>
            </a:pPr>
            <a:r>
              <a:rPr lang="en-US" sz="1200">
                <a:latin typeface="Times New Roman"/>
                <a:ea typeface="+mn-lt"/>
                <a:cs typeface="Times New Roman"/>
              </a:rPr>
              <a:t>Stayed within budget </a:t>
            </a:r>
          </a:p>
          <a:p>
            <a:pPr>
              <a:buClr>
                <a:srgbClr val="262626"/>
              </a:buClr>
              <a:buFont typeface="Arial"/>
              <a:buChar char="•"/>
            </a:pPr>
            <a:r>
              <a:rPr lang="en-US" sz="1200">
                <a:latin typeface="Times New Roman"/>
                <a:ea typeface="+mn-lt"/>
                <a:cs typeface="Times New Roman"/>
              </a:rPr>
              <a:t>ISO/IEC 25012 - Quality of Data</a:t>
            </a:r>
            <a:endParaRPr lang="en-US" sz="1200">
              <a:ea typeface="+mn-lt"/>
              <a:cs typeface="+mn-lt"/>
            </a:endParaRPr>
          </a:p>
          <a:p>
            <a:pPr lvl="1">
              <a:buClr>
                <a:srgbClr val="262626"/>
              </a:buClr>
              <a:buFont typeface="Garamond"/>
              <a:buChar char="◦"/>
            </a:pPr>
            <a:r>
              <a:rPr lang="en-US" sz="1200">
                <a:latin typeface="Times New Roman"/>
                <a:ea typeface="+mn-lt"/>
                <a:cs typeface="Times New Roman"/>
              </a:rPr>
              <a:t>Accuracy, Consistency, Credibility</a:t>
            </a:r>
            <a:endParaRPr lang="en-US"/>
          </a:p>
          <a:p>
            <a:pPr marL="285750" indent="-285750">
              <a:spcBef>
                <a:spcPts val="0"/>
              </a:spcBef>
              <a:buClr>
                <a:srgbClr val="262626"/>
              </a:buClr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Times New Roman"/>
              </a:rPr>
              <a:t>ISO/IEC  25064 - User Needs Report</a:t>
            </a:r>
            <a:endParaRPr lang="en-US" sz="1200">
              <a:ea typeface="+mn-lt"/>
              <a:cs typeface="+mn-lt"/>
            </a:endParaRPr>
          </a:p>
          <a:p>
            <a:pPr marL="742950" lvl="1" indent="-285750">
              <a:spcBef>
                <a:spcPts val="0"/>
              </a:spcBef>
              <a:buClr>
                <a:srgbClr val="262626"/>
              </a:buClr>
              <a:buFont typeface="Arial,Sans-Serif"/>
              <a:buChar char="•"/>
            </a:pPr>
            <a:r>
              <a:rPr lang="en-US" sz="1200">
                <a:latin typeface="Times New Roman"/>
                <a:ea typeface="+mn-lt"/>
                <a:cs typeface="Times New Roman"/>
              </a:rPr>
              <a:t>Accommodating User’s needs by reporting necessary data that is useful </a:t>
            </a:r>
            <a:endParaRPr lang="en-US"/>
          </a:p>
          <a:p>
            <a:pPr marL="285750" indent="0">
              <a:buClr>
                <a:prstClr val="black">
                  <a:lumMod val="85000"/>
                  <a:lumOff val="15000"/>
                </a:prstClr>
              </a:buClr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lvl="2" indent="0">
              <a:buClr>
                <a:prstClr val="black">
                  <a:lumMod val="85000"/>
                  <a:lumOff val="15000"/>
                </a:prstClr>
              </a:buClr>
              <a:buNone/>
            </a:pPr>
            <a:endParaRPr lang="en-US">
              <a:latin typeface="Century Gothic" panose="020B0502020202020204"/>
              <a:cs typeface="Times New Roman"/>
            </a:endParaRPr>
          </a:p>
          <a:p>
            <a:pPr marL="1017270" lvl="2" indent="-285750">
              <a:buClr>
                <a:srgbClr val="262626"/>
              </a:buClr>
              <a:buFont typeface="Courier New,monospace"/>
              <a:buChar char="o"/>
            </a:pPr>
            <a:endParaRPr lang="en-US">
              <a:latin typeface="Century Gothic" panose="020B0502020202020204"/>
              <a:ea typeface="+mn-lt"/>
              <a:cs typeface="Times New Roman"/>
            </a:endParaRPr>
          </a:p>
          <a:p>
            <a:pPr marL="445770" lvl="2" indent="0">
              <a:buClr>
                <a:prstClr val="black">
                  <a:lumMod val="85000"/>
                  <a:lumOff val="15000"/>
                </a:prstClr>
              </a:buClr>
              <a:buNone/>
            </a:pPr>
            <a:endParaRPr lang="en-US">
              <a:latin typeface="Century Gothic" panose="020B0502020202020204"/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158D9-B914-45C6-B670-383F846E6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3368" y="2066397"/>
            <a:ext cx="4754880" cy="640080"/>
          </a:xfrm>
        </p:spPr>
        <p:txBody>
          <a:bodyPr>
            <a:normAutofit/>
          </a:bodyPr>
          <a:lstStyle/>
          <a:p>
            <a:r>
              <a:rPr lang="en-US" sz="2800"/>
              <a:t>COVID-19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040B9-164F-49EF-BC7C-35C188302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3368" y="2120087"/>
            <a:ext cx="4754880" cy="38368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itchFamily="18" charset="0"/>
              <a:buChar char="•"/>
            </a:pPr>
            <a:endParaRPr lang="en-US"/>
          </a:p>
          <a:p>
            <a:pPr>
              <a:buClr>
                <a:srgbClr val="262626"/>
              </a:buClr>
              <a:buFont typeface="Arial" pitchFamily="18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Precautions and Prevention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2100">
                <a:latin typeface="Times New Roman"/>
                <a:cs typeface="Times New Roman"/>
              </a:rPr>
              <a:t>Masks and Weekly Tests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2100">
                <a:latin typeface="Times New Roman"/>
                <a:cs typeface="Times New Roman"/>
              </a:rPr>
              <a:t>Transferring of equipment 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2100">
                <a:latin typeface="Times New Roman"/>
                <a:cs typeface="Times New Roman"/>
              </a:rPr>
              <a:t>Stayed at least 6 feet apart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2100">
                <a:latin typeface="Times New Roman"/>
                <a:ea typeface="+mn-lt"/>
                <a:cs typeface="+mn-lt"/>
              </a:rPr>
              <a:t>Avoid crowds and poorly ventilated space</a:t>
            </a:r>
            <a:endParaRPr lang="en-US" sz="2100">
              <a:latin typeface="Times New Roman"/>
              <a:cs typeface="Times New Roman"/>
            </a:endParaRPr>
          </a:p>
        </p:txBody>
      </p:sp>
      <p:pic>
        <p:nvPicPr>
          <p:cNvPr id="7" name="Picture 7" descr="A picture containing hand, decorated, close, colorful&#10;&#10;Description automatically generated">
            <a:extLst>
              <a:ext uri="{FF2B5EF4-FFF2-40B4-BE49-F238E27FC236}">
                <a16:creationId xmlns:a16="http://schemas.microsoft.com/office/drawing/2014/main" id="{17175A82-E93A-4575-8BEB-49824905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371" y="679883"/>
            <a:ext cx="1022568" cy="103447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B414843-0A15-4BD2-BA81-575B4507A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280" y="701169"/>
            <a:ext cx="993704" cy="9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7C79-C30C-41EC-B8F8-2BA12CCB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0831-4234-44E1-B14F-C58697C00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11581"/>
            <a:ext cx="4754880" cy="640080"/>
          </a:xfrm>
        </p:spPr>
        <p:txBody>
          <a:bodyPr/>
          <a:lstStyle/>
          <a:p>
            <a:r>
              <a:rPr lang="en-US"/>
              <a:t>Immediate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0FB32-6DB0-4F3D-945D-3ACC6EFA2E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Arial" pitchFamily="18" charset="0"/>
              <a:buChar char="•"/>
            </a:pPr>
            <a:r>
              <a:rPr lang="en-US">
                <a:latin typeface="Times New Roman"/>
                <a:cs typeface="Times New Roman"/>
              </a:rPr>
              <a:t>Dataset Library </a:t>
            </a:r>
          </a:p>
          <a:p>
            <a:pPr lvl="2" indent="-285750">
              <a:buClr>
                <a:srgbClr val="262626"/>
              </a:buClr>
              <a:buFont typeface="Courier New" pitchFamily="18" charset="0"/>
              <a:buChar char="o"/>
            </a:pPr>
            <a:r>
              <a:rPr lang="en-US" sz="1600">
                <a:latin typeface="Times New Roman"/>
                <a:cs typeface="Times New Roman"/>
              </a:rPr>
              <a:t>Improve library by collecting new dataset in different environments </a:t>
            </a:r>
          </a:p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Battery</a:t>
            </a:r>
          </a:p>
          <a:p>
            <a:pPr lvl="2" indent="-285750">
              <a:buClr>
                <a:srgbClr val="262626"/>
              </a:buClr>
              <a:buFont typeface="Courier New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New battery to improve system sustainability </a:t>
            </a:r>
          </a:p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Filter/Amplifier PCB</a:t>
            </a:r>
          </a:p>
          <a:p>
            <a:pPr lvl="2" indent="-285750">
              <a:buClr>
                <a:srgbClr val="262626"/>
              </a:buClr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Amplifier for weaker/low vibration signals</a:t>
            </a:r>
          </a:p>
          <a:p>
            <a:pPr lvl="2" indent="-285750">
              <a:buClr>
                <a:srgbClr val="262626"/>
              </a:buClr>
              <a:buFont typeface="Courier New"/>
              <a:buChar char="o"/>
            </a:pPr>
            <a:r>
              <a:rPr lang="en-US" sz="1600">
                <a:latin typeface="Times New Roman"/>
                <a:ea typeface="+mn-lt"/>
                <a:cs typeface="Times New Roman"/>
              </a:rPr>
              <a:t>Increase range of sensors</a:t>
            </a:r>
          </a:p>
          <a:p>
            <a:pPr>
              <a:buClr>
                <a:srgbClr val="262626"/>
              </a:buClr>
              <a:buFont typeface="Arial,Sans-Serif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Data Processing</a:t>
            </a:r>
          </a:p>
          <a:p>
            <a:pPr lvl="2" indent="-285750">
              <a:buClr>
                <a:srgbClr val="262626"/>
              </a:buClr>
              <a:buFont typeface="Courier New,monospace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Increase the number of features</a:t>
            </a:r>
          </a:p>
          <a:p>
            <a:pPr lvl="2" indent="-285750">
              <a:buClr>
                <a:srgbClr val="262626"/>
              </a:buClr>
              <a:buFont typeface="Courier New"/>
              <a:buChar char="o"/>
            </a:pPr>
            <a:endParaRPr lang="en-US"/>
          </a:p>
          <a:p>
            <a:pPr marL="445770" lvl="2" indent="0">
              <a:buNone/>
            </a:pPr>
            <a:endParaRPr lang="en-US"/>
          </a:p>
        </p:txBody>
      </p:sp>
      <p:pic>
        <p:nvPicPr>
          <p:cNvPr id="10" name="Picture 10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11CCA803-4F9C-406E-B1B4-B53FB0AB76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43640" y="1042802"/>
            <a:ext cx="528193" cy="57742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D155E-620B-45BD-A071-A05DF0091798}"/>
              </a:ext>
            </a:extLst>
          </p:cNvPr>
          <p:cNvSpPr txBox="1"/>
          <p:nvPr/>
        </p:nvSpPr>
        <p:spPr>
          <a:xfrm>
            <a:off x="7641431" y="3248024"/>
            <a:ext cx="3493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86797-2150-4E07-8E52-2C81B6ED2AD2}"/>
              </a:ext>
            </a:extLst>
          </p:cNvPr>
          <p:cNvSpPr txBox="1"/>
          <p:nvPr/>
        </p:nvSpPr>
        <p:spPr>
          <a:xfrm>
            <a:off x="6480120" y="2153117"/>
            <a:ext cx="4580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Potential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4B876-8E10-4188-AAD0-5C0377B50621}"/>
              </a:ext>
            </a:extLst>
          </p:cNvPr>
          <p:cNvSpPr txBox="1"/>
          <p:nvPr/>
        </p:nvSpPr>
        <p:spPr>
          <a:xfrm>
            <a:off x="6478085" y="2754894"/>
            <a:ext cx="4585502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Wireless Geophones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600">
                <a:latin typeface="Times New Roman"/>
                <a:cs typeface="Times New Roman"/>
              </a:rPr>
              <a:t>Greatly improve range and flexibility of the system</a:t>
            </a:r>
          </a:p>
          <a:p>
            <a:pPr marL="742950" lvl="1" indent="-285750">
              <a:buFont typeface="Courier New"/>
              <a:buChar char="o"/>
            </a:pPr>
            <a:endParaRPr lang="en-US"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Cameras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Adding more functionality to the system such as image classification and/or facial recognition 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Courier New,monospace"/>
              <a:buChar char="o"/>
            </a:pPr>
            <a:endParaRPr lang="en-US" sz="1600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latin typeface="Times New Roman"/>
                <a:ea typeface="+mn-lt"/>
                <a:cs typeface="Times New Roman"/>
              </a:rPr>
              <a:t>Accoutic Sensors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 sz="1600">
                <a:latin typeface="Times New Roman"/>
                <a:cs typeface="Times New Roman"/>
              </a:rPr>
              <a:t>Detect and classify sound</a:t>
            </a:r>
          </a:p>
          <a:p>
            <a:pPr lvl="1"/>
            <a:endParaRPr lang="en-US"/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9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D637-A569-4EDC-9162-B52E6F2B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Acknowledgements</a:t>
            </a:r>
          </a:p>
        </p:txBody>
      </p:sp>
      <p:pic>
        <p:nvPicPr>
          <p:cNvPr id="3" name="Graphic 3" descr="Lecturer with solid fill">
            <a:extLst>
              <a:ext uri="{FF2B5EF4-FFF2-40B4-BE49-F238E27FC236}">
                <a16:creationId xmlns:a16="http://schemas.microsoft.com/office/drawing/2014/main" id="{C021957D-31BB-4CED-B295-D2D9405C3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527" y="997527"/>
            <a:ext cx="683491" cy="671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B8A0C-70FD-4607-9E77-066EDD5B22DC}"/>
              </a:ext>
            </a:extLst>
          </p:cNvPr>
          <p:cNvSpPr txBox="1"/>
          <p:nvPr/>
        </p:nvSpPr>
        <p:spPr>
          <a:xfrm>
            <a:off x="1066800" y="2043953"/>
            <a:ext cx="9610164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ea typeface="+mn-lt"/>
                <a:cs typeface="+mn-lt"/>
              </a:rPr>
              <a:t>Our group would like to acknowledge the input and support of our Customer Mentor: William Shepherd and Technical Manager: Dr. Tomas Materdey</a:t>
            </a:r>
            <a:endParaRPr lang="en-US" sz="28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Andrew Davis for ordering parts and lab access </a:t>
            </a: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Times New Roman"/>
                <a:cs typeface="Times New Roman"/>
              </a:rPr>
              <a:t>UMass Boston Engineering Department &amp; Steven Institute of 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5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D637-A569-4EDC-9162-B52E6F2B8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053" y="2494543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                  Questions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49E4CE2C-2573-43C2-AC1B-AE439488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025" y="2349246"/>
            <a:ext cx="1431403" cy="15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219C-F898-4045-98CF-D42EA327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43F32-35BF-4BDE-9804-C3568067C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10995"/>
            <a:ext cx="10058400" cy="463042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[1] D. H. Cross, “Terrain Considerations And DataBase Development For The Design And Testing Of Devices To Detect Intruder-Induced Ground Motion,” May-1978. [Online]. Available: https://apps.dtic.mil/sti/pdfs/ADA055602.pdf. </a:t>
            </a:r>
            <a:endParaRPr lang="en-US"/>
          </a:p>
          <a:p>
            <a:pPr marL="0" indent="0">
              <a:lnSpc>
                <a:spcPct val="110000"/>
              </a:lnSpc>
              <a:buClr>
                <a:srgbClr val="262626"/>
              </a:buClr>
              <a:buNone/>
            </a:pPr>
            <a:r>
              <a:rPr lang="en-US">
                <a:ea typeface="+mn-lt"/>
                <a:cs typeface="+mn-lt"/>
              </a:rPr>
              <a:t>[2] Rubin, Marc &amp; Camp, Tracy &amp; van Herwijnen, Alec. (2012). Automatically Finding Avalanches in Geophone DataL A Pattern Recognition Workflow. International Snow Science Workshop (ISSW).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[3] “Signal Processing and Machine Learning Techniques for Sensor Data Analytics - Video,” </a:t>
            </a:r>
            <a:r>
              <a:rPr lang="en-US" i="1">
                <a:ea typeface="+mn-lt"/>
                <a:cs typeface="+mn-lt"/>
              </a:rPr>
              <a:t>Video - MATLAB</a:t>
            </a:r>
            <a:r>
              <a:rPr lang="en-US">
                <a:ea typeface="+mn-lt"/>
                <a:cs typeface="+mn-lt"/>
              </a:rPr>
              <a:t>. [Online]. Available: https://www.mathworks.com/videos/signal-processing-and-machine-learning-techniques-for-sensor-data-analytics-107549.html. [Accessed: 19-Apr-2021].  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[4] “Designing and Implementing Real-Time Signal Processing Systems Video,” </a:t>
            </a:r>
            <a:r>
              <a:rPr lang="en-US" i="1">
                <a:ea typeface="+mn-lt"/>
                <a:cs typeface="+mn-lt"/>
              </a:rPr>
              <a:t>Video - MATLAB</a:t>
            </a:r>
            <a:r>
              <a:rPr lang="en-US">
                <a:ea typeface="+mn-lt"/>
                <a:cs typeface="+mn-lt"/>
              </a:rPr>
              <a:t>. [Online]. Available: https://www.mathworks.com/videos/designing-and-implementing-real-time-signal-processing-systems-1502972724722.html. [Accessed: 19-Apr-2021]. 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[5] KAFADAR, O.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A geophone-based and low-cost data acquisition and analysis system designed for microtremor measurements In-text: (Kafadar, 2020) Your Bibliography: Kafadar, O., 2020. A geophone-based and low-cost data acquisition and analysis system designed for microtremor measurements. </a:t>
            </a:r>
            <a:r>
              <a:rPr lang="en-US" i="1">
                <a:ea typeface="+mn-lt"/>
                <a:cs typeface="+mn-lt"/>
              </a:rPr>
              <a:t>Geoscientific Instrumentation, Methods and Data Systems</a:t>
            </a:r>
            <a:r>
              <a:rPr lang="en-US">
                <a:ea typeface="+mn-lt"/>
                <a:cs typeface="+mn-lt"/>
              </a:rPr>
              <a:t>, 9(2), pp.365-373.</a:t>
            </a:r>
          </a:p>
          <a:p>
            <a:pPr marL="0" indent="0">
              <a:lnSpc>
                <a:spcPct val="110000"/>
              </a:lnSpc>
              <a:buClr>
                <a:srgbClr val="262626"/>
              </a:buClr>
              <a:buNone/>
            </a:pPr>
            <a:r>
              <a:rPr lang="en-US">
                <a:ea typeface="+mn-lt"/>
                <a:cs typeface="+mn-lt"/>
              </a:rPr>
              <a:t>[6] N. Evans and D. Chesmore, “Automated Identification of Vehicles using Acoustic Signal Processing,” </a:t>
            </a:r>
            <a:r>
              <a:rPr lang="en-US" i="1">
                <a:ea typeface="+mn-lt"/>
                <a:cs typeface="+mn-lt"/>
              </a:rPr>
              <a:t>The Journal of the Acoustical Society of America</a:t>
            </a:r>
            <a:r>
              <a:rPr lang="en-US">
                <a:ea typeface="+mn-lt"/>
                <a:cs typeface="+mn-lt"/>
              </a:rPr>
              <a:t>, vol. 123, no. 5, pp. 3342–3342, 2008.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>
                <a:ea typeface="+mn-lt"/>
                <a:cs typeface="+mn-lt"/>
              </a:rPr>
              <a:t>[7] Scikit-learn: Machine Learning in Python, </a:t>
            </a:r>
            <a:r>
              <a:rPr lang="en-US" err="1">
                <a:ea typeface="+mn-lt"/>
                <a:cs typeface="+mn-lt"/>
              </a:rPr>
              <a:t>Pedregosa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i="1">
                <a:ea typeface="+mn-lt"/>
                <a:cs typeface="+mn-lt"/>
              </a:rPr>
              <a:t>et al.</a:t>
            </a:r>
            <a:r>
              <a:rPr lang="en-US">
                <a:ea typeface="+mn-lt"/>
                <a:cs typeface="+mn-lt"/>
              </a:rPr>
              <a:t>, JMLR 12, pp. 2825-2830, 2011. </a:t>
            </a:r>
            <a:endParaRPr lang="en-US"/>
          </a:p>
        </p:txBody>
      </p:sp>
      <p:pic>
        <p:nvPicPr>
          <p:cNvPr id="4" name="Graphic 4" descr="Books with solid fill">
            <a:extLst>
              <a:ext uri="{FF2B5EF4-FFF2-40B4-BE49-F238E27FC236}">
                <a16:creationId xmlns:a16="http://schemas.microsoft.com/office/drawing/2014/main" id="{90D06658-CF9B-4024-A1AF-ED7DF5CE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799" y="991755"/>
            <a:ext cx="683491" cy="6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F211-C265-4CB1-ACF9-4880894E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F8B78-AFF2-4A53-B715-2DFEA6C09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1400"/>
            <a:ext cx="10058400" cy="420364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Designing a system of networked sensors for detection and characterization of unauthorized underground activity.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Capstone Project Requirements: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Provide security for government property</a:t>
            </a:r>
            <a:endParaRPr lang="en-US">
              <a:latin typeface="Times New Roman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Military bases at home/abroad</a:t>
            </a:r>
            <a:endParaRPr lang="en-US">
              <a:latin typeface="Times New Roman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Government facilities</a:t>
            </a:r>
            <a:endParaRPr lang="en-US">
              <a:latin typeface="Times New Roman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National Border Security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Portable, durable, and unobtrusive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Able to cover a 100-meter radius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Cheap, Inexpensive Components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Wireless Network of sensors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Self-contained power source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Able to process data and categorize types of signals</a:t>
            </a:r>
            <a:endParaRPr lang="en-US">
              <a:latin typeface="Times New Roman"/>
              <a:cs typeface="Times New Roman"/>
            </a:endParaRPr>
          </a:p>
          <a:p>
            <a:pPr lvl="1"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i.e., determine the likelihood of whether a signal received was from a passing truck or from a tunnel being dug.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Able to send processed signal data to a smartphone/laptop for user to interpret data</a:t>
            </a:r>
            <a:endParaRPr lang="en-US">
              <a:latin typeface="Times New Roman"/>
            </a:endParaRPr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5" name="Graphic 10" descr="Research with solid fill">
            <a:extLst>
              <a:ext uri="{FF2B5EF4-FFF2-40B4-BE49-F238E27FC236}">
                <a16:creationId xmlns:a16="http://schemas.microsoft.com/office/drawing/2014/main" id="{343A914A-5898-4277-BE7B-0B06BEE7F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299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A97E-8C06-4003-A913-590A10B26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Diagram</a:t>
            </a:r>
          </a:p>
        </p:txBody>
      </p:sp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998BD5D5-53F1-491C-A272-08266F345C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685" y="3813993"/>
            <a:ext cx="5469624" cy="2590488"/>
          </a:xfr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5A7DC43D-07C7-4C53-9695-0B268B626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85" y="1716320"/>
            <a:ext cx="6039292" cy="2102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F10F04-DC74-4110-97EC-B4F7D41CE2B1}"/>
              </a:ext>
            </a:extLst>
          </p:cNvPr>
          <p:cNvSpPr txBox="1"/>
          <p:nvPr/>
        </p:nvSpPr>
        <p:spPr>
          <a:xfrm>
            <a:off x="1067981" y="1658678"/>
            <a:ext cx="4976037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US" sz="1600" b="1">
                <a:solidFill>
                  <a:srgbClr val="FF0000"/>
                </a:solidFill>
                <a:latin typeface="Times New Roman"/>
                <a:ea typeface="+mn-lt"/>
                <a:cs typeface="+mn-lt"/>
              </a:rPr>
              <a:t>Geophone Sensors with DC Offset PCB</a:t>
            </a:r>
            <a:endParaRPr lang="en-US" sz="1600" b="1">
              <a:solidFill>
                <a:srgbClr val="FF0000"/>
              </a:solidFill>
              <a:latin typeface="Times New Roman"/>
              <a:ea typeface="+mn-lt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Passive Vibration sensors will be offset by 1.65V to capture peaks and troughs of oscillations.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600" b="1">
                <a:solidFill>
                  <a:schemeClr val="accent1"/>
                </a:solidFill>
                <a:latin typeface="Times New Roman"/>
                <a:ea typeface="+mn-lt"/>
                <a:cs typeface="+mn-lt"/>
              </a:rPr>
              <a:t>Arduino Due</a:t>
            </a:r>
            <a:endParaRPr lang="en-US" sz="1600" b="1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12-bit Resolution for A/D Conversion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Sample Rate at 500Hz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Serial communication via USB port to Raspberry Pi for data logging.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600" b="1">
                <a:solidFill>
                  <a:srgbClr val="92D050"/>
                </a:solidFill>
                <a:latin typeface="Times New Roman"/>
                <a:ea typeface="+mn-lt"/>
                <a:cs typeface="+mn-lt"/>
              </a:rPr>
              <a:t>Raspberry Pi w/ LED screen</a:t>
            </a:r>
            <a:endParaRPr lang="en-US" sz="1600" b="1">
              <a:solidFill>
                <a:srgbClr val="92D050"/>
              </a:solidFill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Data logging of Serial data from Arduino.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Python scripts that Preprocess logged data and Extracts Statistical and Analytical Features that are imported into a KNN Machine Learning Model. </a:t>
            </a:r>
            <a:endParaRPr lang="en-US" sz="1600"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Displays predictions of Vibrations to GUI, which includes History tab for previously occurred events.</a:t>
            </a:r>
            <a:endParaRPr lang="en-US" sz="160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v"/>
            </a:pPr>
            <a:r>
              <a:rPr lang="en-US" sz="1600" b="1">
                <a:latin typeface="Times New Roman"/>
                <a:ea typeface="+mn-lt"/>
                <a:cs typeface="+mn-lt"/>
              </a:rPr>
              <a:t>Power Brick Battery</a:t>
            </a:r>
            <a:endParaRPr lang="en-US" sz="1600" b="1"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§"/>
            </a:pPr>
            <a:r>
              <a:rPr lang="en-US" sz="1600">
                <a:latin typeface="Times New Roman"/>
                <a:ea typeface="+mn-lt"/>
                <a:cs typeface="+mn-lt"/>
              </a:rPr>
              <a:t>Provides 12V 6000mAh/5V USB DC voltage</a:t>
            </a:r>
            <a:endParaRPr lang="en-US" sz="1600">
              <a:latin typeface="Times New Roman"/>
              <a:cs typeface="Times New Roman"/>
            </a:endParaRPr>
          </a:p>
          <a:p>
            <a:pPr algn="l"/>
            <a:endParaRPr lang="en-US"/>
          </a:p>
        </p:txBody>
      </p:sp>
      <p:pic>
        <p:nvPicPr>
          <p:cNvPr id="4" name="Graphic 4" descr="Network diagram with solid fill">
            <a:extLst>
              <a:ext uri="{FF2B5EF4-FFF2-40B4-BE49-F238E27FC236}">
                <a16:creationId xmlns:a16="http://schemas.microsoft.com/office/drawing/2014/main" id="{04A4D87C-0270-4B2E-907D-9027CF2E5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891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7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324-E3FC-41B9-A969-BFA1A7DD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Improvements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8EC5618-E08C-4451-A3ED-5F4FFF7A73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9393" y="2019366"/>
            <a:ext cx="4812607" cy="3801781"/>
          </a:xfr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0936B64-D19F-4932-8A77-A00DDACF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91" y="2344821"/>
            <a:ext cx="5196608" cy="3143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EC91F-BF3A-4053-8AC9-4BA5B82D9CAF}"/>
              </a:ext>
            </a:extLst>
          </p:cNvPr>
          <p:cNvSpPr txBox="1"/>
          <p:nvPr/>
        </p:nvSpPr>
        <p:spPr>
          <a:xfrm>
            <a:off x="1064491" y="5567218"/>
            <a:ext cx="5196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First Prototype Design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AB0EF-C09E-426C-B963-A79B16D19771}"/>
              </a:ext>
            </a:extLst>
          </p:cNvPr>
          <p:cNvSpPr txBox="1"/>
          <p:nvPr/>
        </p:nvSpPr>
        <p:spPr>
          <a:xfrm>
            <a:off x="6669808" y="5815445"/>
            <a:ext cx="4809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imes New Roman"/>
                <a:cs typeface="Times New Roman"/>
              </a:rPr>
              <a:t>Second Prototype Design</a:t>
            </a:r>
            <a:endParaRPr lang="en-US"/>
          </a:p>
        </p:txBody>
      </p:sp>
      <p:pic>
        <p:nvPicPr>
          <p:cNvPr id="3" name="Graphic 3" descr="Flowchart with solid fill">
            <a:extLst>
              <a:ext uri="{FF2B5EF4-FFF2-40B4-BE49-F238E27FC236}">
                <a16:creationId xmlns:a16="http://schemas.microsoft.com/office/drawing/2014/main" id="{425BA78C-E78F-4DF2-B8FF-2CD451B57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0710" y="876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3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EA324-E3FC-41B9-A969-BFA1A7DD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Improvements</a:t>
            </a:r>
          </a:p>
        </p:txBody>
      </p:sp>
      <p:pic>
        <p:nvPicPr>
          <p:cNvPr id="5" name="Picture 5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AEE80FC9-2925-450F-87CD-0FA44A118C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0328" y="741361"/>
            <a:ext cx="2998065" cy="2246168"/>
          </a:xfrm>
        </p:spPr>
      </p:pic>
      <p:pic>
        <p:nvPicPr>
          <p:cNvPr id="6" name="Picture 7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4F6D3CC-73AA-4C81-8C58-1E18FA0C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530" y="3232294"/>
            <a:ext cx="3671165" cy="2944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187AF-55A5-4A93-AFA5-287EB3092320}"/>
              </a:ext>
            </a:extLst>
          </p:cNvPr>
          <p:cNvSpPr txBox="1"/>
          <p:nvPr/>
        </p:nvSpPr>
        <p:spPr>
          <a:xfrm>
            <a:off x="1065212" y="2017713"/>
            <a:ext cx="669607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All Components tied together, hardware has changed 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Replaced AD2 with Arduino for ADC of vibrations data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PCB connected to Geophones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2-meter length insulated wires for Geophones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Raspberry Pi gathers the vibration data and displays it to GUI</a:t>
            </a:r>
            <a:endParaRPr lang="en-US" sz="2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latin typeface="Times New Roman"/>
                <a:ea typeface="+mn-lt"/>
                <a:cs typeface="+mn-lt"/>
              </a:rPr>
              <a:t>Introduced Power Brick battery to make system portable</a:t>
            </a:r>
            <a:endParaRPr lang="en-US" sz="2400">
              <a:latin typeface="Times New Roman"/>
            </a:endParaRPr>
          </a:p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8C0DA-BD6E-4EDD-9380-E4FBFC9EBB9A}"/>
              </a:ext>
            </a:extLst>
          </p:cNvPr>
          <p:cNvSpPr txBox="1"/>
          <p:nvPr/>
        </p:nvSpPr>
        <p:spPr>
          <a:xfrm>
            <a:off x="8157730" y="2927638"/>
            <a:ext cx="299142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/>
                <a:cs typeface="Times New Roman"/>
              </a:rPr>
              <a:t>Initial Prototype</a:t>
            </a:r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E758C-062C-4565-BDDE-BC0A1B56D8C7}"/>
              </a:ext>
            </a:extLst>
          </p:cNvPr>
          <p:cNvSpPr txBox="1"/>
          <p:nvPr/>
        </p:nvSpPr>
        <p:spPr>
          <a:xfrm>
            <a:off x="7811366" y="6137274"/>
            <a:ext cx="36668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cs typeface="Times New Roman"/>
              </a:rPr>
              <a:t>Final System Design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CB2B-73E4-4EF5-8A22-0BCCBFB6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 Offset PCB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2A959-3A86-4001-AC51-E20427010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070689"/>
            <a:ext cx="4754880" cy="388560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u="sng">
                <a:latin typeface="Times New Roman"/>
                <a:ea typeface="+mn-lt"/>
                <a:cs typeface="+mn-lt"/>
              </a:rPr>
              <a:t>Functionality</a:t>
            </a:r>
            <a:r>
              <a:rPr lang="en-US">
                <a:latin typeface="Times New Roman"/>
                <a:ea typeface="+mn-lt"/>
                <a:cs typeface="+mn-lt"/>
              </a:rPr>
              <a:t>: 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Reasoning: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Provide DC Offset to Geophone vibrations </a:t>
            </a:r>
            <a:endParaRPr lang="en-US">
              <a:latin typeface="Times New Roman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Without DC Offset, Arduino would only capture the peaks and not the troughs of the oscillations</a:t>
            </a: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Allow Arduino to capture full oscillation information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Equal resistor values will lead to voltage divider of </a:t>
            </a:r>
            <a:r>
              <a:rPr lang="en-US" err="1">
                <a:latin typeface="Times New Roman"/>
                <a:ea typeface="+mn-lt"/>
                <a:cs typeface="+mn-lt"/>
              </a:rPr>
              <a:t>Vref</a:t>
            </a:r>
            <a:r>
              <a:rPr lang="en-US">
                <a:latin typeface="Times New Roman"/>
                <a:ea typeface="+mn-lt"/>
                <a:cs typeface="+mn-lt"/>
              </a:rPr>
              <a:t>/2 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Digital values range from 0-4095 and     will be centered around (2^12)/2 =&gt; 4096/2 = 2048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 u="sng">
                <a:latin typeface="Times New Roman"/>
                <a:ea typeface="+mn-lt"/>
                <a:cs typeface="+mn-lt"/>
              </a:rPr>
              <a:t>Results: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PCB measurements vs expected values have low tolerance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Observed values from Arduino show 3 geophones (red, blue, green) centered just above 2040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PCB functioning as intended</a:t>
            </a:r>
            <a:endParaRPr lang="en-US">
              <a:latin typeface="Times New Roman"/>
            </a:endParaRPr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7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8E81B42-B0A3-4EFF-A86A-8BC1184B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791" y="490124"/>
            <a:ext cx="4536704" cy="2550409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5D41D8E-BD47-407E-BD4F-0C309328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22" y="3086586"/>
            <a:ext cx="4948053" cy="2290282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01707AD9-35E3-45A5-A0FC-B8E7CE660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r="439" b="5000"/>
          <a:stretch/>
        </p:blipFill>
        <p:spPr>
          <a:xfrm>
            <a:off x="6554625" y="5527797"/>
            <a:ext cx="5253443" cy="997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8384C0-D5E6-4B62-9A38-ABD0B3305BCA}"/>
              </a:ext>
            </a:extLst>
          </p:cNvPr>
          <p:cNvSpPr txBox="1"/>
          <p:nvPr/>
        </p:nvSpPr>
        <p:spPr>
          <a:xfrm rot="16200000">
            <a:off x="5269966" y="325105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Times New Roman"/>
                <a:cs typeface="Times New Roman"/>
              </a:rPr>
              <a:t>Digital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C3D6A-9221-44E6-B8C8-3681A125DB21}"/>
              </a:ext>
            </a:extLst>
          </p:cNvPr>
          <p:cNvSpPr txBox="1"/>
          <p:nvPr/>
        </p:nvSpPr>
        <p:spPr>
          <a:xfrm>
            <a:off x="8965609" y="5202863"/>
            <a:ext cx="243013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latin typeface="Times New Roman"/>
                <a:cs typeface="Times New Roman"/>
              </a:rPr>
              <a:t>Time</a:t>
            </a:r>
            <a:endParaRPr lang="en-US" sz="1000" b="1"/>
          </a:p>
        </p:txBody>
      </p:sp>
      <p:pic>
        <p:nvPicPr>
          <p:cNvPr id="3" name="Graphic 4" descr="Processor with solid fill">
            <a:extLst>
              <a:ext uri="{FF2B5EF4-FFF2-40B4-BE49-F238E27FC236}">
                <a16:creationId xmlns:a16="http://schemas.microsoft.com/office/drawing/2014/main" id="{C0F98DD7-5A30-432E-972F-A98C436BF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5618" y="899391"/>
            <a:ext cx="868219" cy="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2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0656-41BE-4671-A6C9-05F35DA5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Collecting Samples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64AC2-214A-465A-8120-C14C032E7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789459"/>
            <a:ext cx="4754880" cy="41668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Times New Roman"/>
                <a:ea typeface="+mn-lt"/>
                <a:cs typeface="+mn-lt"/>
              </a:rPr>
              <a:t>Performed Signal Capture to obtain 1215 samples across 5 different Vibration Classes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243 samples/each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Recorded three 81 sec long observations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Preprocessed in MATLAB to sparse data into 27 - 3 sec observations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27 x 3 Geophones = 81 observations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3 runs x 81 = 243 samples</a:t>
            </a:r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Time performing Test: 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3 mins per run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15 runs total</a:t>
            </a: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~ 45 mins - 1hr total test length</a:t>
            </a:r>
            <a:endParaRPr lang="en-US">
              <a:latin typeface="Times New Roman"/>
            </a:endParaRPr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8" name="Picture 6">
            <a:hlinkClick r:id="" action="ppaction://media"/>
            <a:extLst>
              <a:ext uri="{FF2B5EF4-FFF2-40B4-BE49-F238E27FC236}">
                <a16:creationId xmlns:a16="http://schemas.microsoft.com/office/drawing/2014/main" id="{65231B12-85AF-4E22-95F8-FBC28E1D28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17284" y="1863132"/>
            <a:ext cx="5722406" cy="4068005"/>
          </a:xfrm>
          <a:prstGeom prst="rect">
            <a:avLst/>
          </a:prstGeom>
        </p:spPr>
      </p:pic>
      <p:pic>
        <p:nvPicPr>
          <p:cNvPr id="9" name="Graphic 9" descr="Heartbeat with solid fill">
            <a:extLst>
              <a:ext uri="{FF2B5EF4-FFF2-40B4-BE49-F238E27FC236}">
                <a16:creationId xmlns:a16="http://schemas.microsoft.com/office/drawing/2014/main" id="{EFB8EFCF-B1BE-42A5-A29C-361607DBE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8971" y="8716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9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1BB1-6E22-4BFD-9CD0-C09264E4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Validation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B1E5-BCBB-45ED-8B0E-D166273B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779" y="2124036"/>
            <a:ext cx="3554153" cy="640080"/>
          </a:xfrm>
        </p:spPr>
        <p:txBody>
          <a:bodyPr>
            <a:normAutofit lnSpcReduction="10000"/>
          </a:bodyPr>
          <a:lstStyle/>
          <a:p>
            <a:r>
              <a:rPr lang="en-US"/>
              <a:t>Test #1: Machine Learning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79E4A-886D-4F90-B34F-B3485C124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4779" y="2755898"/>
            <a:ext cx="3363653" cy="33735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latin typeface="Times New Roman"/>
                <a:ea typeface="+mn-lt"/>
                <a:cs typeface="+mn-lt"/>
              </a:rPr>
              <a:t>Performed by: Tyler/Vulindsky/Augustus</a:t>
            </a:r>
            <a:endParaRPr lang="en-US" sz="1400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Extract 32 Features from large set of signals</a:t>
            </a:r>
            <a:endParaRPr lang="en-US" sz="1400">
              <a:latin typeface="Times New Roman"/>
              <a:cs typeface="Times New Roman"/>
            </a:endParaRPr>
          </a:p>
          <a:p>
            <a:pPr lvl="2">
              <a:buClr>
                <a:srgbClr val="262626"/>
              </a:buClr>
            </a:pPr>
            <a:r>
              <a:rPr lang="en-US">
                <a:latin typeface="Times New Roman"/>
                <a:ea typeface="+mn-lt"/>
                <a:cs typeface="+mn-lt"/>
              </a:rPr>
              <a:t>Mean, Max, RMS, etc...</a:t>
            </a:r>
            <a:endParaRPr lang="en-US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Use data to train ML model in MATLAB</a:t>
            </a:r>
            <a:endParaRPr lang="en-US" sz="1400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Validate same model/data in Python</a:t>
            </a:r>
            <a:endParaRPr lang="en-US" sz="1400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Compare results from MATLAB/Python</a:t>
            </a:r>
            <a:endParaRPr lang="en-US" sz="1400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Problem Statement :</a:t>
            </a:r>
            <a:endParaRPr lang="en-US" sz="1400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Classify vibrations to 70-80% accuracy</a:t>
            </a:r>
            <a:endParaRPr lang="en-US" sz="1400">
              <a:latin typeface="Times New Roman"/>
              <a:cs typeface="Times New Roman"/>
            </a:endParaRPr>
          </a:p>
          <a:p>
            <a:pPr lvl="1">
              <a:buClr>
                <a:srgbClr val="262626"/>
              </a:buClr>
            </a:pPr>
            <a:r>
              <a:rPr lang="en-US" sz="1400">
                <a:latin typeface="Times New Roman"/>
                <a:ea typeface="+mn-lt"/>
                <a:cs typeface="+mn-lt"/>
              </a:rPr>
              <a:t>Build a Signal Library to classify</a:t>
            </a:r>
            <a:br>
              <a:rPr lang="en-US" sz="1400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pPr>
              <a:buClr>
                <a:srgbClr val="262626"/>
              </a:buClr>
            </a:pPr>
            <a:endParaRPr lang="en-US">
              <a:latin typeface="Times New Roman"/>
            </a:endParaRPr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13" name="Graphic 13" descr="Bar chart with solid fill">
            <a:extLst>
              <a:ext uri="{FF2B5EF4-FFF2-40B4-BE49-F238E27FC236}">
                <a16:creationId xmlns:a16="http://schemas.microsoft.com/office/drawing/2014/main" id="{143A09DD-15AE-454F-B574-F740E54A4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3254" y="936912"/>
            <a:ext cx="775856" cy="775856"/>
          </a:xfrm>
          <a:prstGeom prst="rect">
            <a:avLst/>
          </a:prstGeom>
        </p:spPr>
      </p:pic>
      <p:pic>
        <p:nvPicPr>
          <p:cNvPr id="7" name="Picture 7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6D0E1C4F-32BF-4DB9-AD1F-957EA552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71" y="1716364"/>
            <a:ext cx="5558882" cy="47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50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Savon</vt:lpstr>
      <vt:lpstr>System of Networked Sensors for Detection and Characterization of Underground Activity  Final Product Presentation  </vt:lpstr>
      <vt:lpstr>Team Members</vt:lpstr>
      <vt:lpstr>Problem Definition</vt:lpstr>
      <vt:lpstr>System Diagram</vt:lpstr>
      <vt:lpstr>Design Improvements</vt:lpstr>
      <vt:lpstr>Design Improvements</vt:lpstr>
      <vt:lpstr>DC Offset PCB</vt:lpstr>
      <vt:lpstr>Collecting Samples</vt:lpstr>
      <vt:lpstr>Design Validation Tests</vt:lpstr>
      <vt:lpstr>Design Validation Tests</vt:lpstr>
      <vt:lpstr>Design Validation Tests</vt:lpstr>
      <vt:lpstr>Validation Results</vt:lpstr>
      <vt:lpstr>Validation Results</vt:lpstr>
      <vt:lpstr>Real-Time Vibration Detection</vt:lpstr>
      <vt:lpstr>GUI</vt:lpstr>
      <vt:lpstr>Final Deliverables</vt:lpstr>
      <vt:lpstr>Final Budget &amp; Components</vt:lpstr>
      <vt:lpstr>Project Management</vt:lpstr>
      <vt:lpstr>Team Roles &amp; Communication</vt:lpstr>
      <vt:lpstr>Ethical Considerations</vt:lpstr>
      <vt:lpstr>Future Work</vt:lpstr>
      <vt:lpstr>Acknowledgements</vt:lpstr>
      <vt:lpstr>                  Questions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2021-05-12T14:58:57Z</dcterms:created>
  <dcterms:modified xsi:type="dcterms:W3CDTF">2021-05-15T03:04:17Z</dcterms:modified>
</cp:coreProperties>
</file>